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311" r:id="rId3"/>
    <p:sldId id="277" r:id="rId4"/>
    <p:sldId id="281" r:id="rId5"/>
    <p:sldId id="282" r:id="rId6"/>
    <p:sldId id="272" r:id="rId7"/>
    <p:sldId id="292" r:id="rId8"/>
    <p:sldId id="273" r:id="rId9"/>
    <p:sldId id="293" r:id="rId10"/>
    <p:sldId id="290" r:id="rId11"/>
    <p:sldId id="312" r:id="rId12"/>
    <p:sldId id="294" r:id="rId13"/>
    <p:sldId id="295" r:id="rId14"/>
    <p:sldId id="287" r:id="rId15"/>
    <p:sldId id="296"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928" autoAdjust="0"/>
  </p:normalViewPr>
  <p:slideViewPr>
    <p:cSldViewPr>
      <p:cViewPr varScale="1">
        <p:scale>
          <a:sx n="63" d="100"/>
          <a:sy n="63" d="100"/>
        </p:scale>
        <p:origin x="1219" y="53"/>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EDB7DF-2720-472B-AD19-622FDC7153EB}" type="datetimeFigureOut">
              <a:rPr kumimoji="1" lang="ja-JP" altLang="en-US" smtClean="0"/>
              <a:pPr/>
              <a:t>2023/10/5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A0459A-9E8C-4008-A9A7-BA8AE8222C41}"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「主題＝切り口」を最も象徴的に表す写真を一枚表紙的に挿入しましょう。</a:t>
            </a:r>
          </a:p>
        </p:txBody>
      </p:sp>
      <p:sp>
        <p:nvSpPr>
          <p:cNvPr id="4" name="スライド番号プレースホルダ 3"/>
          <p:cNvSpPr>
            <a:spLocks noGrp="1"/>
          </p:cNvSpPr>
          <p:nvPr>
            <p:ph type="sldNum" sz="quarter" idx="10"/>
          </p:nvPr>
        </p:nvSpPr>
        <p:spPr/>
        <p:txBody>
          <a:bodyPr/>
          <a:lstStyle/>
          <a:p>
            <a:fld id="{78A0459A-9E8C-4008-A9A7-BA8AE8222C41}"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solidFill>
                  <a:srgbClr val="FF0000"/>
                </a:solidFill>
              </a:rPr>
              <a:t>「（Ｂ）主題＝切り口」に沿って、同じような主題を扱った既往研究や既往作品を分析します。</a:t>
            </a:r>
            <a:endParaRPr lang="en-US" altLang="ja-JP" sz="1200" dirty="0">
              <a:solidFill>
                <a:srgbClr val="FF0000"/>
              </a:solidFill>
            </a:endParaRPr>
          </a:p>
        </p:txBody>
      </p:sp>
      <p:sp>
        <p:nvSpPr>
          <p:cNvPr id="4" name="スライド番号プレースホルダー 3"/>
          <p:cNvSpPr>
            <a:spLocks noGrp="1"/>
          </p:cNvSpPr>
          <p:nvPr>
            <p:ph type="sldNum" sz="quarter" idx="5"/>
          </p:nvPr>
        </p:nvSpPr>
        <p:spPr/>
        <p:txBody>
          <a:bodyPr/>
          <a:lstStyle/>
          <a:p>
            <a:fld id="{78A0459A-9E8C-4008-A9A7-BA8AE8222C41}" type="slidenum">
              <a:rPr kumimoji="1" lang="ja-JP" altLang="en-US" smtClean="0"/>
              <a:pPr/>
              <a:t>10</a:t>
            </a:fld>
            <a:endParaRPr kumimoji="1" lang="ja-JP" altLang="en-US"/>
          </a:p>
        </p:txBody>
      </p:sp>
    </p:spTree>
    <p:extLst>
      <p:ext uri="{BB962C8B-B14F-4D97-AF65-F5344CB8AC3E}">
        <p14:creationId xmlns:p14="http://schemas.microsoft.com/office/powerpoint/2010/main" val="25472143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solidFill>
                  <a:srgbClr val="FF0000"/>
                </a:solidFill>
              </a:rPr>
              <a:t>その</a:t>
            </a:r>
            <a:r>
              <a:rPr kumimoji="1" lang="en-US" altLang="ja-JP" sz="1200" dirty="0">
                <a:solidFill>
                  <a:srgbClr val="FF0000"/>
                </a:solidFill>
              </a:rPr>
              <a:t>1</a:t>
            </a:r>
            <a:r>
              <a:rPr kumimoji="1" lang="ja-JP" altLang="en-US" sz="1200" dirty="0">
                <a:solidFill>
                  <a:srgbClr val="FF0000"/>
                </a:solidFill>
              </a:rPr>
              <a:t>　「主題＝切り口」の①を固定して②を変える</a:t>
            </a:r>
            <a:endParaRPr kumimoji="1" lang="en-US" altLang="ja-JP" sz="1200" dirty="0">
              <a:solidFill>
                <a:srgbClr val="FF0000"/>
              </a:solidFill>
            </a:endParaRPr>
          </a:p>
          <a:p>
            <a:r>
              <a:rPr kumimoji="1" lang="ja-JP" altLang="en-US" sz="1200" dirty="0">
                <a:solidFill>
                  <a:srgbClr val="FF0000"/>
                </a:solidFill>
              </a:rPr>
              <a:t>その２　「主題＝切り口」の②を固定して①を変える</a:t>
            </a:r>
            <a:endParaRPr kumimoji="1" lang="en-US" altLang="ja-JP" sz="1200" dirty="0">
              <a:solidFill>
                <a:srgbClr val="FF0000"/>
              </a:solidFill>
            </a:endParaRPr>
          </a:p>
          <a:p>
            <a:r>
              <a:rPr kumimoji="1" lang="ja-JP" altLang="en-US" sz="1200" dirty="0">
                <a:solidFill>
                  <a:srgbClr val="FF0000"/>
                </a:solidFill>
              </a:rPr>
              <a:t>の二つの分析を行い、各自の「主題＝切り口」の立ち位置を相対化します。</a:t>
            </a:r>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fld id="{78A0459A-9E8C-4008-A9A7-BA8AE8222C41}" type="slidenum">
              <a:rPr kumimoji="1" lang="ja-JP" altLang="en-US" smtClean="0"/>
              <a:pPr/>
              <a:t>11</a:t>
            </a:fld>
            <a:endParaRPr kumimoji="1" lang="ja-JP" altLang="en-US"/>
          </a:p>
        </p:txBody>
      </p:sp>
    </p:spTree>
    <p:extLst>
      <p:ext uri="{BB962C8B-B14F-4D97-AF65-F5344CB8AC3E}">
        <p14:creationId xmlns:p14="http://schemas.microsoft.com/office/powerpoint/2010/main" val="22891902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先の</a:t>
            </a:r>
            <a:r>
              <a:rPr kumimoji="1" lang="en-US" altLang="ja-JP" dirty="0"/>
              <a:t>4</a:t>
            </a:r>
            <a:r>
              <a:rPr kumimoji="1" lang="ja-JP" altLang="en-US" dirty="0"/>
              <a:t>点セットを並べるレイアウト事例</a:t>
            </a:r>
            <a:endParaRPr kumimoji="1" lang="en-US" altLang="ja-JP" dirty="0"/>
          </a:p>
          <a:p>
            <a:r>
              <a:rPr kumimoji="1" lang="ja-JP" altLang="en-US" dirty="0"/>
              <a:t>写真・図が縦</a:t>
            </a:r>
            <a:r>
              <a:rPr kumimoji="1" lang="en-US" altLang="ja-JP" dirty="0"/>
              <a:t>2</a:t>
            </a:r>
            <a:r>
              <a:rPr kumimoji="1" lang="ja-JP" altLang="en-US" dirty="0"/>
              <a:t>の場合</a:t>
            </a:r>
          </a:p>
          <a:p>
            <a:endParaRPr kumimoji="1" lang="ja-JP" altLang="en-US" dirty="0"/>
          </a:p>
        </p:txBody>
      </p:sp>
      <p:sp>
        <p:nvSpPr>
          <p:cNvPr id="4" name="スライド番号プレースホルダー 3"/>
          <p:cNvSpPr>
            <a:spLocks noGrp="1"/>
          </p:cNvSpPr>
          <p:nvPr>
            <p:ph type="sldNum" sz="quarter" idx="5"/>
          </p:nvPr>
        </p:nvSpPr>
        <p:spPr/>
        <p:txBody>
          <a:bodyPr/>
          <a:lstStyle/>
          <a:p>
            <a:fld id="{78A0459A-9E8C-4008-A9A7-BA8AE8222C41}" type="slidenum">
              <a:rPr kumimoji="1" lang="ja-JP" altLang="en-US" smtClean="0"/>
              <a:pPr/>
              <a:t>12</a:t>
            </a:fld>
            <a:endParaRPr kumimoji="1" lang="ja-JP" altLang="en-US"/>
          </a:p>
        </p:txBody>
      </p:sp>
    </p:spTree>
    <p:extLst>
      <p:ext uri="{BB962C8B-B14F-4D97-AF65-F5344CB8AC3E}">
        <p14:creationId xmlns:p14="http://schemas.microsoft.com/office/powerpoint/2010/main" val="3821879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先の</a:t>
            </a:r>
            <a:r>
              <a:rPr kumimoji="1" lang="en-US" altLang="ja-JP" dirty="0"/>
              <a:t>4</a:t>
            </a:r>
            <a:r>
              <a:rPr kumimoji="1" lang="ja-JP" altLang="en-US" dirty="0"/>
              <a:t>点セットを並べるレイアウト事例</a:t>
            </a:r>
            <a:endParaRPr kumimoji="1" lang="en-US" altLang="ja-JP" dirty="0"/>
          </a:p>
          <a:p>
            <a:r>
              <a:rPr kumimoji="1" lang="ja-JP" altLang="en-US" dirty="0"/>
              <a:t>写真・図が横</a:t>
            </a:r>
            <a:r>
              <a:rPr kumimoji="1" lang="en-US" altLang="ja-JP" dirty="0"/>
              <a:t>4</a:t>
            </a:r>
            <a:r>
              <a:rPr kumimoji="1" lang="ja-JP" altLang="en-US" dirty="0"/>
              <a:t>の場合</a:t>
            </a:r>
          </a:p>
          <a:p>
            <a:endParaRPr kumimoji="1" lang="ja-JP" altLang="en-US" dirty="0"/>
          </a:p>
        </p:txBody>
      </p:sp>
      <p:sp>
        <p:nvSpPr>
          <p:cNvPr id="4" name="スライド番号プレースホルダー 3"/>
          <p:cNvSpPr>
            <a:spLocks noGrp="1"/>
          </p:cNvSpPr>
          <p:nvPr>
            <p:ph type="sldNum" sz="quarter" idx="5"/>
          </p:nvPr>
        </p:nvSpPr>
        <p:spPr/>
        <p:txBody>
          <a:bodyPr/>
          <a:lstStyle/>
          <a:p>
            <a:fld id="{78A0459A-9E8C-4008-A9A7-BA8AE8222C41}" type="slidenum">
              <a:rPr kumimoji="1" lang="ja-JP" altLang="en-US" smtClean="0"/>
              <a:pPr/>
              <a:t>13</a:t>
            </a:fld>
            <a:endParaRPr kumimoji="1" lang="ja-JP" altLang="en-US"/>
          </a:p>
        </p:txBody>
      </p:sp>
    </p:spTree>
    <p:extLst>
      <p:ext uri="{BB962C8B-B14F-4D97-AF65-F5344CB8AC3E}">
        <p14:creationId xmlns:p14="http://schemas.microsoft.com/office/powerpoint/2010/main" val="34038887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a:t>
            </a:r>
            <a:r>
              <a:rPr kumimoji="1" lang="en-US" altLang="ja-JP" dirty="0"/>
              <a:t>D</a:t>
            </a:r>
            <a:r>
              <a:rPr kumimoji="1" lang="ja-JP" altLang="en-US" dirty="0"/>
              <a:t>）フィールドワーク内容から得られた各結果を箇条書きで示せば、（</a:t>
            </a:r>
            <a:r>
              <a:rPr kumimoji="1" lang="en-US" altLang="ja-JP" dirty="0"/>
              <a:t>C</a:t>
            </a:r>
            <a:r>
              <a:rPr kumimoji="1" lang="ja-JP" altLang="en-US" dirty="0"/>
              <a:t>）「問い」への回答の骨組みになります。</a:t>
            </a:r>
          </a:p>
        </p:txBody>
      </p:sp>
      <p:sp>
        <p:nvSpPr>
          <p:cNvPr id="4" name="スライド番号プレースホルダー 3"/>
          <p:cNvSpPr>
            <a:spLocks noGrp="1"/>
          </p:cNvSpPr>
          <p:nvPr>
            <p:ph type="sldNum" sz="quarter" idx="5"/>
          </p:nvPr>
        </p:nvSpPr>
        <p:spPr/>
        <p:txBody>
          <a:bodyPr/>
          <a:lstStyle/>
          <a:p>
            <a:fld id="{78A0459A-9E8C-4008-A9A7-BA8AE8222C41}" type="slidenum">
              <a:rPr kumimoji="1" lang="ja-JP" altLang="en-US" smtClean="0"/>
              <a:pPr/>
              <a:t>14</a:t>
            </a:fld>
            <a:endParaRPr kumimoji="1" lang="ja-JP" altLang="en-US"/>
          </a:p>
        </p:txBody>
      </p:sp>
    </p:spTree>
    <p:extLst>
      <p:ext uri="{BB962C8B-B14F-4D97-AF65-F5344CB8AC3E}">
        <p14:creationId xmlns:p14="http://schemas.microsoft.com/office/powerpoint/2010/main" val="2259639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0" dirty="0"/>
              <a:t>（</a:t>
            </a:r>
            <a:r>
              <a:rPr kumimoji="1" lang="en-US" altLang="ja-JP" b="0" dirty="0"/>
              <a:t>B</a:t>
            </a:r>
            <a:r>
              <a:rPr kumimoji="1" lang="ja-JP" altLang="en-US" b="0" dirty="0"/>
              <a:t>）「主題＝切り口」に沿って実施したフィールドワークの内容（</a:t>
            </a:r>
            <a:r>
              <a:rPr kumimoji="1" lang="en-US" altLang="ja-JP" b="0" dirty="0"/>
              <a:t>D</a:t>
            </a:r>
            <a:r>
              <a:rPr kumimoji="1" lang="ja-JP" altLang="en-US" b="0" dirty="0"/>
              <a:t>）</a:t>
            </a:r>
            <a:r>
              <a:rPr kumimoji="1" lang="en-US" altLang="ja-JP" b="0" dirty="0"/>
              <a:t>1</a:t>
            </a:r>
            <a:r>
              <a:rPr kumimoji="1" lang="ja-JP" altLang="en-US" b="0" dirty="0"/>
              <a:t>～３に関連して、以下の</a:t>
            </a:r>
            <a:r>
              <a:rPr kumimoji="1" lang="en-US" altLang="ja-JP" b="0" dirty="0"/>
              <a:t>3</a:t>
            </a:r>
            <a:r>
              <a:rPr kumimoji="1" lang="ja-JP" altLang="en-US" b="0" dirty="0"/>
              <a:t>分類に対して最も重要な文献を示しましょう</a:t>
            </a:r>
            <a:endParaRPr kumimoji="1" lang="en-US" altLang="ja-JP" b="0" dirty="0"/>
          </a:p>
          <a:p>
            <a:r>
              <a:rPr kumimoji="1" lang="ja-JP" altLang="en-US" sz="1200" b="0" dirty="0"/>
              <a:t>＜著作・研究書</a:t>
            </a:r>
            <a:r>
              <a:rPr lang="ja-JP" altLang="en-US" sz="1200" b="0" dirty="0"/>
              <a:t>関連</a:t>
            </a:r>
            <a:r>
              <a:rPr kumimoji="1" lang="ja-JP" altLang="en-US" sz="1200" b="0" dirty="0"/>
              <a:t>＞</a:t>
            </a:r>
            <a:r>
              <a:rPr lang="ja-JP" altLang="en-US" sz="1200" b="0" dirty="0">
                <a:solidFill>
                  <a:srgbClr val="FF0000"/>
                </a:solidFill>
              </a:rPr>
              <a:t> 　</a:t>
            </a:r>
            <a:r>
              <a:rPr lang="ja-JP" altLang="en-US" sz="1200" b="0" dirty="0"/>
              <a:t>＜地図・図版関連＞　</a:t>
            </a:r>
            <a:r>
              <a:rPr kumimoji="1" lang="ja-JP" altLang="en-US" sz="1200" b="0" dirty="0"/>
              <a:t>＜データ関連＞　</a:t>
            </a:r>
            <a:endParaRPr kumimoji="1" lang="en-US" altLang="ja-JP" sz="1200" b="0" dirty="0"/>
          </a:p>
          <a:p>
            <a:r>
              <a:rPr kumimoji="1" lang="ja-JP" altLang="en-US" sz="1200" b="0" dirty="0"/>
              <a:t>＊各最低</a:t>
            </a:r>
            <a:r>
              <a:rPr kumimoji="1" lang="en-US" altLang="ja-JP" sz="1200" b="0" dirty="0"/>
              <a:t>3</a:t>
            </a:r>
            <a:r>
              <a:rPr kumimoji="1" lang="ja-JP" altLang="en-US" sz="1200" b="0" dirty="0"/>
              <a:t>点以上は載せましょう。</a:t>
            </a:r>
            <a:endParaRPr kumimoji="1" lang="en-US" altLang="ja-JP" sz="1200" b="0" dirty="0"/>
          </a:p>
          <a:p>
            <a:r>
              <a:rPr kumimoji="1" lang="ja-JP" altLang="en-US" sz="1200" b="0" dirty="0"/>
              <a:t>＊ただし、</a:t>
            </a:r>
            <a:r>
              <a:rPr kumimoji="1" lang="en-US" altLang="ja-JP" sz="1200" b="0" dirty="0" err="1"/>
              <a:t>wikipedia</a:t>
            </a:r>
            <a:r>
              <a:rPr kumimoji="1" lang="ja-JP" altLang="en-US" sz="1200" b="0" dirty="0"/>
              <a:t>や</a:t>
            </a:r>
            <a:r>
              <a:rPr kumimoji="1" lang="en-US" altLang="ja-JP" sz="1200" b="0" dirty="0" err="1"/>
              <a:t>Mapion</a:t>
            </a:r>
            <a:r>
              <a:rPr kumimoji="1" lang="ja-JP" altLang="en-US" sz="1200" b="0" dirty="0"/>
              <a:t>等、各種検索サイトなどは絶対に載せないようにしてください。それらは導入としては有効ですが、その検索結果で得られた情報を精査した上で、重要なものを示すのが</a:t>
            </a:r>
            <a:r>
              <a:rPr kumimoji="1" lang="en-US" altLang="ja-JP" sz="1200" b="0" dirty="0"/>
              <a:t>(F)</a:t>
            </a:r>
            <a:r>
              <a:rPr kumimoji="1" lang="ja-JP" altLang="en-US" sz="1200" b="0" dirty="0"/>
              <a:t>参考文献の目的です。文中の注記とは異なります。</a:t>
            </a:r>
            <a:endParaRPr kumimoji="1" lang="ja-JP" altLang="en-US" b="0" dirty="0"/>
          </a:p>
        </p:txBody>
      </p:sp>
      <p:sp>
        <p:nvSpPr>
          <p:cNvPr id="4" name="スライド番号プレースホルダー 3"/>
          <p:cNvSpPr>
            <a:spLocks noGrp="1"/>
          </p:cNvSpPr>
          <p:nvPr>
            <p:ph type="sldNum" sz="quarter" idx="5"/>
          </p:nvPr>
        </p:nvSpPr>
        <p:spPr/>
        <p:txBody>
          <a:bodyPr/>
          <a:lstStyle/>
          <a:p>
            <a:fld id="{78A0459A-9E8C-4008-A9A7-BA8AE8222C41}" type="slidenum">
              <a:rPr kumimoji="1" lang="ja-JP" altLang="en-US" smtClean="0"/>
              <a:pPr/>
              <a:t>15</a:t>
            </a:fld>
            <a:endParaRPr kumimoji="1" lang="ja-JP" altLang="en-US"/>
          </a:p>
        </p:txBody>
      </p:sp>
    </p:spTree>
    <p:extLst>
      <p:ext uri="{BB962C8B-B14F-4D97-AF65-F5344CB8AC3E}">
        <p14:creationId xmlns:p14="http://schemas.microsoft.com/office/powerpoint/2010/main" val="3930856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フィールドワークレポートの論理的構成を目次として示しましょう</a:t>
            </a:r>
            <a:endParaRPr kumimoji="1" lang="en-US" altLang="ja-JP" dirty="0"/>
          </a:p>
          <a:p>
            <a:r>
              <a:rPr kumimoji="1" lang="ja-JP" altLang="en-US" dirty="0"/>
              <a:t>この（</a:t>
            </a:r>
            <a:r>
              <a:rPr kumimoji="1" lang="en-US" altLang="ja-JP" dirty="0"/>
              <a:t>A</a:t>
            </a:r>
            <a:r>
              <a:rPr kumimoji="1" lang="ja-JP" altLang="en-US" dirty="0"/>
              <a:t>）～（</a:t>
            </a:r>
            <a:r>
              <a:rPr kumimoji="1" lang="en-US" altLang="ja-JP" dirty="0"/>
              <a:t>F</a:t>
            </a:r>
            <a:r>
              <a:rPr kumimoji="1" lang="ja-JP" altLang="en-US" dirty="0"/>
              <a:t>）がそろって初めてレポートの体裁をなします。</a:t>
            </a:r>
            <a:endParaRPr kumimoji="1" lang="en-US" altLang="ja-JP" dirty="0"/>
          </a:p>
        </p:txBody>
      </p:sp>
      <p:sp>
        <p:nvSpPr>
          <p:cNvPr id="4" name="スライド番号プレースホルダー 3"/>
          <p:cNvSpPr>
            <a:spLocks noGrp="1"/>
          </p:cNvSpPr>
          <p:nvPr>
            <p:ph type="sldNum" sz="quarter" idx="5"/>
          </p:nvPr>
        </p:nvSpPr>
        <p:spPr/>
        <p:txBody>
          <a:bodyPr/>
          <a:lstStyle/>
          <a:p>
            <a:fld id="{78A0459A-9E8C-4008-A9A7-BA8AE8222C41}" type="slidenum">
              <a:rPr kumimoji="1" lang="ja-JP" altLang="en-US" smtClean="0"/>
              <a:pPr/>
              <a:t>2</a:t>
            </a:fld>
            <a:endParaRPr kumimoji="1" lang="ja-JP" altLang="en-US"/>
          </a:p>
        </p:txBody>
      </p:sp>
    </p:spTree>
    <p:extLst>
      <p:ext uri="{BB962C8B-B14F-4D97-AF65-F5344CB8AC3E}">
        <p14:creationId xmlns:p14="http://schemas.microsoft.com/office/powerpoint/2010/main" val="2835888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「テーマ」は与えられた課題を一段階絞り込んだものであり、「主題＝切り口」を一段階拡げたものです。</a:t>
            </a:r>
            <a:endParaRPr kumimoji="1" lang="en-US" altLang="ja-JP" dirty="0"/>
          </a:p>
          <a:p>
            <a:r>
              <a:rPr kumimoji="1" lang="ja-JP" altLang="en-US" dirty="0"/>
              <a:t>まずは、（</a:t>
            </a:r>
            <a:r>
              <a:rPr kumimoji="1" lang="en-US" altLang="ja-JP" dirty="0"/>
              <a:t>B)</a:t>
            </a:r>
            <a:r>
              <a:rPr kumimoji="1" lang="ja-JP" altLang="en-US" dirty="0"/>
              <a:t>の主題＝切り口を設定して、その後、「テーマ」に広げましょう。</a:t>
            </a:r>
          </a:p>
        </p:txBody>
      </p:sp>
      <p:sp>
        <p:nvSpPr>
          <p:cNvPr id="4" name="スライド番号プレースホルダー 3"/>
          <p:cNvSpPr>
            <a:spLocks noGrp="1"/>
          </p:cNvSpPr>
          <p:nvPr>
            <p:ph type="sldNum" sz="quarter" idx="5"/>
          </p:nvPr>
        </p:nvSpPr>
        <p:spPr/>
        <p:txBody>
          <a:bodyPr/>
          <a:lstStyle/>
          <a:p>
            <a:fld id="{78A0459A-9E8C-4008-A9A7-BA8AE8222C41}" type="slidenum">
              <a:rPr kumimoji="1" lang="ja-JP" altLang="en-US" smtClean="0"/>
              <a:pPr/>
              <a:t>3</a:t>
            </a:fld>
            <a:endParaRPr kumimoji="1" lang="ja-JP" altLang="en-US"/>
          </a:p>
        </p:txBody>
      </p:sp>
    </p:spTree>
    <p:extLst>
      <p:ext uri="{BB962C8B-B14F-4D97-AF65-F5344CB8AC3E}">
        <p14:creationId xmlns:p14="http://schemas.microsoft.com/office/powerpoint/2010/main" val="3838827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すべての根幹をなすのがこの（</a:t>
            </a:r>
            <a:r>
              <a:rPr kumimoji="1" lang="en-US" altLang="ja-JP" dirty="0"/>
              <a:t>B</a:t>
            </a:r>
            <a:r>
              <a:rPr kumimoji="1" lang="ja-JP" altLang="en-US" dirty="0"/>
              <a:t>）主題＝切り口です。</a:t>
            </a:r>
            <a:endParaRPr kumimoji="1" lang="en-US" altLang="ja-JP" dirty="0"/>
          </a:p>
          <a:p>
            <a:r>
              <a:rPr kumimoji="1" lang="ja-JP" altLang="en-US" dirty="0"/>
              <a:t>この主題＝切り口を決めるための「ひな型」（①における②）に沿って、できるだけ具体的に絞り込んでシャープなに課題を切りましょう。</a:t>
            </a:r>
            <a:endParaRPr kumimoji="1" lang="en-US" altLang="ja-JP" dirty="0"/>
          </a:p>
          <a:p>
            <a:r>
              <a:rPr kumimoji="1" lang="ja-JP" altLang="en-US" dirty="0"/>
              <a:t>その切り口の構造＝関係性を論じるのがレポートです。</a:t>
            </a:r>
            <a:endParaRPr kumimoji="1" lang="en-US" altLang="ja-JP" dirty="0"/>
          </a:p>
        </p:txBody>
      </p:sp>
      <p:sp>
        <p:nvSpPr>
          <p:cNvPr id="4" name="スライド番号プレースホルダー 3"/>
          <p:cNvSpPr>
            <a:spLocks noGrp="1"/>
          </p:cNvSpPr>
          <p:nvPr>
            <p:ph type="sldNum" sz="quarter" idx="5"/>
          </p:nvPr>
        </p:nvSpPr>
        <p:spPr/>
        <p:txBody>
          <a:bodyPr/>
          <a:lstStyle/>
          <a:p>
            <a:fld id="{78A0459A-9E8C-4008-A9A7-BA8AE8222C41}" type="slidenum">
              <a:rPr kumimoji="1" lang="ja-JP" altLang="en-US" smtClean="0"/>
              <a:pPr/>
              <a:t>4</a:t>
            </a:fld>
            <a:endParaRPr kumimoji="1" lang="ja-JP" altLang="en-US"/>
          </a:p>
        </p:txBody>
      </p:sp>
    </p:spTree>
    <p:extLst>
      <p:ext uri="{BB962C8B-B14F-4D97-AF65-F5344CB8AC3E}">
        <p14:creationId xmlns:p14="http://schemas.microsoft.com/office/powerpoint/2010/main" val="2862668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問いは、</a:t>
            </a:r>
            <a:r>
              <a:rPr lang="ja-JP" altLang="en-US" sz="1200" dirty="0">
                <a:solidFill>
                  <a:srgbClr val="FF0000"/>
                </a:solidFill>
              </a:rPr>
              <a:t>「（Ｂ）主題＝切り口」に「どのような？</a:t>
            </a:r>
            <a:r>
              <a:rPr lang="en-US" altLang="ja-JP" sz="1200" dirty="0">
                <a:solidFill>
                  <a:srgbClr val="FF0000"/>
                </a:solidFill>
              </a:rPr>
              <a:t>How?</a:t>
            </a:r>
            <a:r>
              <a:rPr lang="ja-JP" altLang="en-US" sz="1200" dirty="0">
                <a:solidFill>
                  <a:srgbClr val="FF0000"/>
                </a:solidFill>
              </a:rPr>
              <a:t>」をつければ自動的に問いになります。</a:t>
            </a:r>
            <a:endParaRPr lang="en-US" altLang="ja-JP" sz="1200" dirty="0">
              <a:solidFill>
                <a:srgbClr val="FF0000"/>
              </a:solidFill>
            </a:endParaRPr>
          </a:p>
          <a:p>
            <a:r>
              <a:rPr kumimoji="1" lang="ja-JP" altLang="en-US" sz="1200" dirty="0">
                <a:solidFill>
                  <a:srgbClr val="FF0000"/>
                </a:solidFill>
              </a:rPr>
              <a:t>なぜ</a:t>
            </a:r>
            <a:r>
              <a:rPr lang="ja-JP" altLang="en-US" sz="1200" dirty="0">
                <a:solidFill>
                  <a:srgbClr val="FF0000"/>
                </a:solidFill>
              </a:rPr>
              <a:t>「どのような？</a:t>
            </a:r>
            <a:r>
              <a:rPr lang="en-US" altLang="ja-JP" sz="1200" dirty="0">
                <a:solidFill>
                  <a:srgbClr val="FF0000"/>
                </a:solidFill>
              </a:rPr>
              <a:t>How?</a:t>
            </a:r>
            <a:r>
              <a:rPr lang="ja-JP" altLang="en-US" sz="1200" dirty="0">
                <a:solidFill>
                  <a:srgbClr val="FF0000"/>
                </a:solidFill>
              </a:rPr>
              <a:t>」か？　それは、レポートや論文は「問い」に論理的に「回答」するものであり、その「回答」の形が、フィールドワークレポートや設計提案など、「このようになりました」という形になるので、問いは</a:t>
            </a:r>
            <a:r>
              <a:rPr lang="en-US" altLang="ja-JP" sz="1200" dirty="0">
                <a:solidFill>
                  <a:srgbClr val="FF0000"/>
                </a:solidFill>
              </a:rPr>
              <a:t>5W1H</a:t>
            </a:r>
            <a:r>
              <a:rPr lang="ja-JP" altLang="en-US" sz="1200" dirty="0">
                <a:solidFill>
                  <a:srgbClr val="FF0000"/>
                </a:solidFill>
              </a:rPr>
              <a:t>のうち、「どのような？</a:t>
            </a:r>
            <a:r>
              <a:rPr lang="en-US" altLang="ja-JP" sz="1200" dirty="0">
                <a:solidFill>
                  <a:srgbClr val="FF0000"/>
                </a:solidFill>
              </a:rPr>
              <a:t>How?</a:t>
            </a:r>
            <a:r>
              <a:rPr lang="ja-JP" altLang="en-US" sz="1200" dirty="0">
                <a:solidFill>
                  <a:srgbClr val="FF0000"/>
                </a:solidFill>
              </a:rPr>
              <a:t>」という形がレベル的に適正となるからです。</a:t>
            </a:r>
            <a:endParaRPr kumimoji="1" lang="ja-JP" altLang="en-US" dirty="0"/>
          </a:p>
        </p:txBody>
      </p:sp>
      <p:sp>
        <p:nvSpPr>
          <p:cNvPr id="4" name="スライド番号プレースホルダー 3"/>
          <p:cNvSpPr>
            <a:spLocks noGrp="1"/>
          </p:cNvSpPr>
          <p:nvPr>
            <p:ph type="sldNum" sz="quarter" idx="5"/>
          </p:nvPr>
        </p:nvSpPr>
        <p:spPr/>
        <p:txBody>
          <a:bodyPr/>
          <a:lstStyle/>
          <a:p>
            <a:fld id="{78A0459A-9E8C-4008-A9A7-BA8AE8222C41}" type="slidenum">
              <a:rPr kumimoji="1" lang="ja-JP" altLang="en-US" smtClean="0"/>
              <a:pPr/>
              <a:t>5</a:t>
            </a:fld>
            <a:endParaRPr kumimoji="1" lang="ja-JP" altLang="en-US"/>
          </a:p>
        </p:txBody>
      </p:sp>
    </p:spTree>
    <p:extLst>
      <p:ext uri="{BB962C8B-B14F-4D97-AF65-F5344CB8AC3E}">
        <p14:creationId xmlns:p14="http://schemas.microsoft.com/office/powerpoint/2010/main" val="3803213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solidFill>
                  <a:srgbClr val="FF0000"/>
                </a:solidFill>
              </a:rPr>
              <a:t>「（Ｂ）主題＝切り口」に沿って、それに関連する内容を実際に現地を訪れ調査します。</a:t>
            </a:r>
            <a:endParaRPr lang="en-US" altLang="ja-JP" sz="1200" dirty="0">
              <a:solidFill>
                <a:srgbClr val="FF0000"/>
              </a:solidFill>
            </a:endParaRPr>
          </a:p>
          <a:p>
            <a:r>
              <a:rPr kumimoji="1" lang="ja-JP" altLang="en-US" sz="1200" dirty="0">
                <a:solidFill>
                  <a:srgbClr val="FF0000"/>
                </a:solidFill>
              </a:rPr>
              <a:t>その報告内容としては、内容的に次の</a:t>
            </a:r>
            <a:r>
              <a:rPr kumimoji="1" lang="en-US" altLang="ja-JP" sz="1200" dirty="0">
                <a:solidFill>
                  <a:srgbClr val="FF0000"/>
                </a:solidFill>
              </a:rPr>
              <a:t>4</a:t>
            </a:r>
            <a:r>
              <a:rPr kumimoji="1" lang="ja-JP" altLang="en-US" sz="1200" dirty="0">
                <a:solidFill>
                  <a:srgbClr val="FF0000"/>
                </a:solidFill>
              </a:rPr>
              <a:t>点セットが必須となります（</a:t>
            </a:r>
            <a:r>
              <a:rPr kumimoji="1" lang="en-US" altLang="ja-JP" sz="1200" dirty="0">
                <a:solidFill>
                  <a:srgbClr val="FF0000"/>
                </a:solidFill>
              </a:rPr>
              <a:t>D-1,2,3</a:t>
            </a:r>
            <a:r>
              <a:rPr kumimoji="1" lang="ja-JP" altLang="en-US" sz="1200" dirty="0">
                <a:solidFill>
                  <a:srgbClr val="FF0000"/>
                </a:solidFill>
              </a:rPr>
              <a:t>共通）</a:t>
            </a:r>
            <a:endParaRPr kumimoji="1" lang="en-US" altLang="ja-JP" sz="1200" dirty="0">
              <a:solidFill>
                <a:srgbClr val="FF0000"/>
              </a:solidFill>
            </a:endParaRPr>
          </a:p>
          <a:p>
            <a:r>
              <a:rPr kumimoji="1" lang="ja-JP" altLang="en-US" sz="1200" dirty="0">
                <a:solidFill>
                  <a:srgbClr val="FF0000"/>
                </a:solidFill>
              </a:rPr>
              <a:t>①関連する図や写真</a:t>
            </a:r>
            <a:endParaRPr kumimoji="1" lang="en-US" altLang="ja-JP" sz="1200" dirty="0">
              <a:solidFill>
                <a:srgbClr val="FF0000"/>
              </a:solidFill>
            </a:endParaRPr>
          </a:p>
          <a:p>
            <a:r>
              <a:rPr kumimoji="1" lang="ja-JP" altLang="en-US" sz="1200" dirty="0">
                <a:solidFill>
                  <a:srgbClr val="FF0000"/>
                </a:solidFill>
              </a:rPr>
              <a:t>②キャプション（図や写真のタイトル）</a:t>
            </a:r>
            <a:endParaRPr kumimoji="1" lang="en-US" altLang="ja-JP" sz="1200" dirty="0">
              <a:solidFill>
                <a:srgbClr val="FF0000"/>
              </a:solidFill>
            </a:endParaRPr>
          </a:p>
          <a:p>
            <a:r>
              <a:rPr kumimoji="1" lang="ja-JP" altLang="en-US" sz="1200" dirty="0">
                <a:solidFill>
                  <a:srgbClr val="FF0000"/>
                </a:solidFill>
              </a:rPr>
              <a:t>③出典（図や写真の著作権者。本人撮影の場合は、「筆者撮影」と記す）＊文献の内容を撮影した場合は「筆者撮影」ではなく、その文献の書誌情報を記すこと。</a:t>
            </a:r>
            <a:endParaRPr kumimoji="1" lang="ja-JP" altLang="en-US" dirty="0"/>
          </a:p>
        </p:txBody>
      </p:sp>
      <p:sp>
        <p:nvSpPr>
          <p:cNvPr id="4" name="スライド番号プレースホルダー 3"/>
          <p:cNvSpPr>
            <a:spLocks noGrp="1"/>
          </p:cNvSpPr>
          <p:nvPr>
            <p:ph type="sldNum" sz="quarter" idx="5"/>
          </p:nvPr>
        </p:nvSpPr>
        <p:spPr/>
        <p:txBody>
          <a:bodyPr/>
          <a:lstStyle/>
          <a:p>
            <a:fld id="{78A0459A-9E8C-4008-A9A7-BA8AE8222C41}" type="slidenum">
              <a:rPr kumimoji="1" lang="ja-JP" altLang="en-US" smtClean="0"/>
              <a:pPr/>
              <a:t>6</a:t>
            </a:fld>
            <a:endParaRPr kumimoji="1" lang="ja-JP" altLang="en-US"/>
          </a:p>
        </p:txBody>
      </p:sp>
    </p:spTree>
    <p:extLst>
      <p:ext uri="{BB962C8B-B14F-4D97-AF65-F5344CB8AC3E}">
        <p14:creationId xmlns:p14="http://schemas.microsoft.com/office/powerpoint/2010/main" val="4164622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先の</a:t>
            </a:r>
            <a:r>
              <a:rPr kumimoji="1" lang="en-US" altLang="ja-JP" dirty="0"/>
              <a:t>4</a:t>
            </a:r>
            <a:r>
              <a:rPr kumimoji="1" lang="ja-JP" altLang="en-US" dirty="0"/>
              <a:t>点セットを並べるレイアウト事例</a:t>
            </a:r>
            <a:endParaRPr kumimoji="1" lang="en-US" altLang="ja-JP" dirty="0"/>
          </a:p>
          <a:p>
            <a:r>
              <a:rPr kumimoji="1" lang="ja-JP" altLang="en-US" dirty="0"/>
              <a:t>写真・図が縦１＋横</a:t>
            </a:r>
            <a:r>
              <a:rPr kumimoji="1" lang="en-US" altLang="ja-JP" dirty="0"/>
              <a:t>1</a:t>
            </a:r>
            <a:r>
              <a:rPr kumimoji="1" lang="ja-JP" altLang="en-US" dirty="0"/>
              <a:t>の場合</a:t>
            </a:r>
          </a:p>
        </p:txBody>
      </p:sp>
      <p:sp>
        <p:nvSpPr>
          <p:cNvPr id="4" name="スライド番号プレースホルダー 3"/>
          <p:cNvSpPr>
            <a:spLocks noGrp="1"/>
          </p:cNvSpPr>
          <p:nvPr>
            <p:ph type="sldNum" sz="quarter" idx="5"/>
          </p:nvPr>
        </p:nvSpPr>
        <p:spPr/>
        <p:txBody>
          <a:bodyPr/>
          <a:lstStyle/>
          <a:p>
            <a:fld id="{78A0459A-9E8C-4008-A9A7-BA8AE8222C41}" type="slidenum">
              <a:rPr kumimoji="1" lang="ja-JP" altLang="en-US" smtClean="0"/>
              <a:pPr/>
              <a:t>7</a:t>
            </a:fld>
            <a:endParaRPr kumimoji="1" lang="ja-JP" altLang="en-US"/>
          </a:p>
        </p:txBody>
      </p:sp>
    </p:spTree>
    <p:extLst>
      <p:ext uri="{BB962C8B-B14F-4D97-AF65-F5344CB8AC3E}">
        <p14:creationId xmlns:p14="http://schemas.microsoft.com/office/powerpoint/2010/main" val="1058782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solidFill>
                  <a:srgbClr val="FF0000"/>
                </a:solidFill>
              </a:rPr>
              <a:t>「（Ｂ）主題＝切り口」に沿って、それに関連する文献や地図、一次資料（オリジナルデータや各自が取得したデータ　</a:t>
            </a:r>
            <a:r>
              <a:rPr lang="en-US" altLang="ja-JP" sz="1200" dirty="0">
                <a:solidFill>
                  <a:srgbClr val="FF0000"/>
                </a:solidFill>
              </a:rPr>
              <a:t>ex. </a:t>
            </a:r>
            <a:r>
              <a:rPr lang="ja-JP" altLang="en-US" sz="1200" dirty="0">
                <a:solidFill>
                  <a:srgbClr val="FF0000"/>
                </a:solidFill>
              </a:rPr>
              <a:t>インタビューやアンケート等）。</a:t>
            </a:r>
            <a:endParaRPr lang="en-US" altLang="ja-JP" sz="1200" dirty="0">
              <a:solidFill>
                <a:srgbClr val="FF0000"/>
              </a:solidFill>
            </a:endParaRPr>
          </a:p>
          <a:p>
            <a:r>
              <a:rPr kumimoji="1" lang="ja-JP" altLang="en-US" sz="1200" dirty="0">
                <a:solidFill>
                  <a:srgbClr val="FF0000"/>
                </a:solidFill>
              </a:rPr>
              <a:t>＊既往研究で示されたデータは二次資料と呼びます。</a:t>
            </a:r>
            <a:endParaRPr kumimoji="1" lang="en-US" altLang="ja-JP" sz="1200" dirty="0">
              <a:solidFill>
                <a:srgbClr val="FF0000"/>
              </a:solidFill>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78A0459A-9E8C-4008-A9A7-BA8AE8222C41}" type="slidenum">
              <a:rPr kumimoji="1" lang="ja-JP" altLang="en-US" smtClean="0"/>
              <a:pPr/>
              <a:t>8</a:t>
            </a:fld>
            <a:endParaRPr kumimoji="1" lang="ja-JP" altLang="en-US"/>
          </a:p>
        </p:txBody>
      </p:sp>
    </p:spTree>
    <p:extLst>
      <p:ext uri="{BB962C8B-B14F-4D97-AF65-F5344CB8AC3E}">
        <p14:creationId xmlns:p14="http://schemas.microsoft.com/office/powerpoint/2010/main" val="1162636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先の</a:t>
            </a:r>
            <a:r>
              <a:rPr kumimoji="1" lang="en-US" altLang="ja-JP" dirty="0"/>
              <a:t>4</a:t>
            </a:r>
            <a:r>
              <a:rPr kumimoji="1" lang="ja-JP" altLang="en-US" dirty="0"/>
              <a:t>点セットを並べるレイアウト事例</a:t>
            </a:r>
            <a:endParaRPr kumimoji="1" lang="en-US" altLang="ja-JP" dirty="0"/>
          </a:p>
          <a:p>
            <a:r>
              <a:rPr kumimoji="1" lang="ja-JP" altLang="en-US" dirty="0"/>
              <a:t>写真・図が縦１＋横</a:t>
            </a:r>
            <a:r>
              <a:rPr kumimoji="1" lang="en-US" altLang="ja-JP" dirty="0"/>
              <a:t>2</a:t>
            </a:r>
            <a:r>
              <a:rPr kumimoji="1" lang="ja-JP" altLang="en-US" dirty="0"/>
              <a:t>の場合</a:t>
            </a:r>
          </a:p>
          <a:p>
            <a:endParaRPr kumimoji="1" lang="ja-JP" altLang="en-US" dirty="0"/>
          </a:p>
        </p:txBody>
      </p:sp>
      <p:sp>
        <p:nvSpPr>
          <p:cNvPr id="4" name="スライド番号プレースホルダー 3"/>
          <p:cNvSpPr>
            <a:spLocks noGrp="1"/>
          </p:cNvSpPr>
          <p:nvPr>
            <p:ph type="sldNum" sz="quarter" idx="5"/>
          </p:nvPr>
        </p:nvSpPr>
        <p:spPr/>
        <p:txBody>
          <a:bodyPr/>
          <a:lstStyle/>
          <a:p>
            <a:fld id="{78A0459A-9E8C-4008-A9A7-BA8AE8222C41}" type="slidenum">
              <a:rPr kumimoji="1" lang="ja-JP" altLang="en-US" smtClean="0"/>
              <a:pPr/>
              <a:t>9</a:t>
            </a:fld>
            <a:endParaRPr kumimoji="1" lang="ja-JP" altLang="en-US"/>
          </a:p>
        </p:txBody>
      </p:sp>
    </p:spTree>
    <p:extLst>
      <p:ext uri="{BB962C8B-B14F-4D97-AF65-F5344CB8AC3E}">
        <p14:creationId xmlns:p14="http://schemas.microsoft.com/office/powerpoint/2010/main" val="3603301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CA6F8454-DAF9-4570-BA29-755245B0FC53}" type="datetime1">
              <a:rPr kumimoji="1" lang="ja-JP" altLang="en-US" smtClean="0"/>
              <a:pPr/>
              <a:t>2023/10/5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B28CED7-3EE1-4DD9-A9F0-0841E22313A2}"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B5C2331-8ED2-4C10-8BBC-2787373D9891}" type="datetime1">
              <a:rPr kumimoji="1" lang="ja-JP" altLang="en-US" smtClean="0"/>
              <a:pPr/>
              <a:t>2023/10/5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B28CED7-3EE1-4DD9-A9F0-0841E22313A2}"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5679783-3149-4538-98AE-357A09EF5B29}" type="datetime1">
              <a:rPr kumimoji="1" lang="ja-JP" altLang="en-US" smtClean="0"/>
              <a:pPr/>
              <a:t>2023/10/5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B28CED7-3EE1-4DD9-A9F0-0841E22313A2}"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0DF8B61-27AD-4B61-964A-E28C13C14466}" type="datetime1">
              <a:rPr kumimoji="1" lang="ja-JP" altLang="en-US" smtClean="0"/>
              <a:pPr/>
              <a:t>2023/10/5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B28CED7-3EE1-4DD9-A9F0-0841E22313A2}"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5822148A-4157-4D35-B58C-F1806B7C82E9}" type="datetime1">
              <a:rPr kumimoji="1" lang="ja-JP" altLang="en-US" smtClean="0"/>
              <a:pPr/>
              <a:t>2023/10/5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B28CED7-3EE1-4DD9-A9F0-0841E22313A2}"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383CF3B0-25E0-418A-B525-9820B377D4BD}" type="datetime1">
              <a:rPr kumimoji="1" lang="ja-JP" altLang="en-US" smtClean="0"/>
              <a:pPr/>
              <a:t>2023/10/5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B28CED7-3EE1-4DD9-A9F0-0841E22313A2}"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72D1FDFD-8FA1-47F6-85CA-E59AA78A6922}" type="datetime1">
              <a:rPr kumimoji="1" lang="ja-JP" altLang="en-US" smtClean="0"/>
              <a:pPr/>
              <a:t>2023/10/5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B28CED7-3EE1-4DD9-A9F0-0841E22313A2}"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3A8E2A7A-2476-4556-B6B1-D7B6ABA9020B}" type="datetime1">
              <a:rPr kumimoji="1" lang="ja-JP" altLang="en-US" smtClean="0"/>
              <a:pPr/>
              <a:t>2023/10/5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B28CED7-3EE1-4DD9-A9F0-0841E22313A2}"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7B844E2-FFDC-4E9F-AE10-DC7F0A8133B2}" type="datetime1">
              <a:rPr kumimoji="1" lang="ja-JP" altLang="en-US" smtClean="0"/>
              <a:pPr/>
              <a:t>2023/10/5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B28CED7-3EE1-4DD9-A9F0-0841E22313A2}"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14DD69A-3B6B-4AB7-B3D7-3B27A72578B1}" type="datetime1">
              <a:rPr kumimoji="1" lang="ja-JP" altLang="en-US" smtClean="0"/>
              <a:pPr/>
              <a:t>2023/10/5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B28CED7-3EE1-4DD9-A9F0-0841E22313A2}"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D627797B-90F8-4338-BB8B-C9E9DB1BEDA0}" type="datetime1">
              <a:rPr kumimoji="1" lang="ja-JP" altLang="en-US" smtClean="0"/>
              <a:pPr/>
              <a:t>2023/10/5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B28CED7-3EE1-4DD9-A9F0-0841E22313A2}"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3F431-1F86-4BC3-BD8D-E566A4F63990}" type="datetime1">
              <a:rPr kumimoji="1" lang="ja-JP" altLang="en-US" smtClean="0"/>
              <a:pPr/>
              <a:t>2023/10/5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28CED7-3EE1-4DD9-A9F0-0841E22313A2}"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576" y="404664"/>
            <a:ext cx="7772400" cy="4392487"/>
          </a:xfrm>
        </p:spPr>
        <p:txBody>
          <a:bodyPr>
            <a:normAutofit/>
          </a:bodyPr>
          <a:lstStyle/>
          <a:p>
            <a:pPr algn="l"/>
            <a:r>
              <a:rPr kumimoji="1" lang="ja-JP" altLang="en-US" sz="2800" dirty="0">
                <a:solidFill>
                  <a:srgbClr val="FF0000"/>
                </a:solidFill>
                <a:latin typeface="メイリオ" panose="020B0604030504040204" pitchFamily="50" charset="-128"/>
                <a:ea typeface="メイリオ" panose="020B0604030504040204" pitchFamily="50" charset="-128"/>
              </a:rPr>
              <a:t>ここに</a:t>
            </a:r>
            <a:br>
              <a:rPr kumimoji="1" lang="en-US" altLang="ja-JP" sz="2800" dirty="0">
                <a:solidFill>
                  <a:srgbClr val="FF0000"/>
                </a:solidFill>
                <a:latin typeface="メイリオ" panose="020B0604030504040204" pitchFamily="50" charset="-128"/>
                <a:ea typeface="メイリオ" panose="020B0604030504040204" pitchFamily="50" charset="-128"/>
              </a:rPr>
            </a:br>
            <a:r>
              <a:rPr kumimoji="1" lang="ja-JP" altLang="en-US" sz="2800" dirty="0">
                <a:solidFill>
                  <a:srgbClr val="FF0000"/>
                </a:solidFill>
                <a:latin typeface="メイリオ" panose="020B0604030504040204" pitchFamily="50" charset="-128"/>
                <a:ea typeface="メイリオ" panose="020B0604030504040204" pitchFamily="50" charset="-128"/>
              </a:rPr>
              <a:t>各自の「主題＝切り口」を最も象徴的に表す</a:t>
            </a:r>
            <a:br>
              <a:rPr kumimoji="1" lang="en-US" altLang="ja-JP" sz="2800" dirty="0">
                <a:solidFill>
                  <a:srgbClr val="FF0000"/>
                </a:solidFill>
                <a:latin typeface="メイリオ" panose="020B0604030504040204" pitchFamily="50" charset="-128"/>
                <a:ea typeface="メイリオ" panose="020B0604030504040204" pitchFamily="50" charset="-128"/>
              </a:rPr>
            </a:br>
            <a:r>
              <a:rPr kumimoji="1" lang="ja-JP" altLang="en-US" sz="2800" dirty="0">
                <a:solidFill>
                  <a:srgbClr val="FF0000"/>
                </a:solidFill>
                <a:latin typeface="メイリオ" panose="020B0604030504040204" pitchFamily="50" charset="-128"/>
                <a:ea typeface="メイリオ" panose="020B0604030504040204" pitchFamily="50" charset="-128"/>
              </a:rPr>
              <a:t>写真を一枚大きく貼り付けて</a:t>
            </a:r>
            <a:br>
              <a:rPr kumimoji="1" lang="en-US" altLang="ja-JP" sz="2800" dirty="0">
                <a:solidFill>
                  <a:srgbClr val="FF0000"/>
                </a:solidFill>
                <a:latin typeface="メイリオ" panose="020B0604030504040204" pitchFamily="50" charset="-128"/>
                <a:ea typeface="メイリオ" panose="020B0604030504040204" pitchFamily="50" charset="-128"/>
              </a:rPr>
            </a:br>
            <a:r>
              <a:rPr kumimoji="1" lang="ja-JP" altLang="en-US" sz="2800" dirty="0">
                <a:solidFill>
                  <a:srgbClr val="FF0000"/>
                </a:solidFill>
                <a:latin typeface="メイリオ" panose="020B0604030504040204" pitchFamily="50" charset="-128"/>
                <a:ea typeface="メイリオ" panose="020B0604030504040204" pitchFamily="50" charset="-128"/>
              </a:rPr>
              <a:t>表紙の背景とすること</a:t>
            </a:r>
            <a:br>
              <a:rPr lang="en-US" altLang="ja-JP" sz="2800" dirty="0">
                <a:solidFill>
                  <a:srgbClr val="FF0000"/>
                </a:solidFill>
                <a:latin typeface="メイリオ" panose="020B0604030504040204" pitchFamily="50" charset="-128"/>
                <a:ea typeface="メイリオ" panose="020B0604030504040204" pitchFamily="50" charset="-128"/>
              </a:rPr>
            </a:br>
            <a:endParaRPr kumimoji="1" lang="ja-JP" altLang="en-US" sz="2800" dirty="0">
              <a:solidFill>
                <a:srgbClr val="FF0000"/>
              </a:solidFill>
              <a:latin typeface="メイリオ" panose="020B0604030504040204" pitchFamily="50" charset="-128"/>
              <a:ea typeface="メイリオ" panose="020B0604030504040204" pitchFamily="50" charset="-128"/>
            </a:endParaRPr>
          </a:p>
        </p:txBody>
      </p:sp>
      <p:sp>
        <p:nvSpPr>
          <p:cNvPr id="3" name="サブタイトル 2"/>
          <p:cNvSpPr>
            <a:spLocks noGrp="1"/>
          </p:cNvSpPr>
          <p:nvPr>
            <p:ph type="subTitle" idx="1"/>
          </p:nvPr>
        </p:nvSpPr>
        <p:spPr>
          <a:xfrm>
            <a:off x="251520" y="4941168"/>
            <a:ext cx="6400800" cy="288032"/>
          </a:xfrm>
        </p:spPr>
        <p:txBody>
          <a:bodyPr>
            <a:normAutofit fontScale="92500" lnSpcReduction="10000"/>
          </a:bodyPr>
          <a:lstStyle/>
          <a:p>
            <a:pPr algn="l"/>
            <a:r>
              <a:rPr kumimoji="1" lang="ja-JP" altLang="en-US" sz="1400" dirty="0">
                <a:solidFill>
                  <a:srgbClr val="FF0000"/>
                </a:solidFill>
                <a:latin typeface="メイリオ" panose="020B0604030504040204" pitchFamily="50" charset="-128"/>
                <a:ea typeface="メイリオ" panose="020B0604030504040204" pitchFamily="50" charset="-128"/>
              </a:rPr>
              <a:t>講義名</a:t>
            </a:r>
            <a:r>
              <a:rPr kumimoji="1" lang="en-US" altLang="ja-JP" sz="1400" dirty="0">
                <a:solidFill>
                  <a:srgbClr val="FF0000"/>
                </a:solidFill>
                <a:latin typeface="メイリオ" panose="020B0604030504040204" pitchFamily="50" charset="-128"/>
                <a:ea typeface="メイリオ" panose="020B0604030504040204" pitchFamily="50" charset="-128"/>
              </a:rPr>
              <a:t>-20XX</a:t>
            </a:r>
            <a:r>
              <a:rPr kumimoji="1" lang="ja-JP" altLang="en-US" sz="1400" dirty="0">
                <a:solidFill>
                  <a:schemeClr val="tx1">
                    <a:lumMod val="95000"/>
                    <a:lumOff val="5000"/>
                  </a:schemeClr>
                </a:solidFill>
                <a:latin typeface="メイリオ" panose="020B0604030504040204" pitchFamily="50" charset="-128"/>
                <a:ea typeface="メイリオ" panose="020B0604030504040204" pitchFamily="50" charset="-128"/>
              </a:rPr>
              <a:t>年度</a:t>
            </a:r>
          </a:p>
        </p:txBody>
      </p:sp>
      <p:sp>
        <p:nvSpPr>
          <p:cNvPr id="4" name="サブタイトル 2"/>
          <p:cNvSpPr txBox="1">
            <a:spLocks/>
          </p:cNvSpPr>
          <p:nvPr/>
        </p:nvSpPr>
        <p:spPr>
          <a:xfrm>
            <a:off x="251520" y="6021288"/>
            <a:ext cx="6552728" cy="288032"/>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学籍番号：</a:t>
            </a:r>
            <a:r>
              <a:rPr kumimoji="1" lang="ja-JP" altLang="en-US" sz="12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学番を半角英数字で記入</a:t>
            </a:r>
            <a:r>
              <a:rPr kumimoji="1" lang="ja-JP" altLang="en-US" sz="1200" b="0" i="0" u="none" strike="noStrike" kern="1200" cap="none" spc="0" normalizeH="0" baseline="0" noProof="0" dirty="0">
                <a:ln>
                  <a:noFill/>
                </a:ln>
                <a:solidFill>
                  <a:schemeClr val="bg1">
                    <a:lumMod val="50000"/>
                  </a:schemeClr>
                </a:solidFill>
                <a:effectLst/>
                <a:uLnTx/>
                <a:uFillTx/>
                <a:latin typeface="メイリオ" panose="020B0604030504040204" pitchFamily="50" charset="-128"/>
                <a:ea typeface="メイリオ" panose="020B0604030504040204" pitchFamily="50" charset="-128"/>
              </a:rPr>
              <a:t>　　</a:t>
            </a: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名前：</a:t>
            </a:r>
            <a:r>
              <a:rPr lang="ja-JP" altLang="en-US" sz="1200" noProof="0" dirty="0">
                <a:solidFill>
                  <a:srgbClr val="FF0000"/>
                </a:solidFill>
                <a:latin typeface="メイリオ" panose="020B0604030504040204" pitchFamily="50" charset="-128"/>
                <a:ea typeface="メイリオ" panose="020B0604030504040204" pitchFamily="50" charset="-128"/>
              </a:rPr>
              <a:t>フルネームを</a:t>
            </a:r>
            <a:r>
              <a:rPr kumimoji="1" lang="ja-JP" altLang="en-US" sz="12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漢字とローマ字の両方で記入</a:t>
            </a:r>
          </a:p>
        </p:txBody>
      </p:sp>
      <p:sp>
        <p:nvSpPr>
          <p:cNvPr id="5" name="テキスト ボックス 4"/>
          <p:cNvSpPr txBox="1"/>
          <p:nvPr/>
        </p:nvSpPr>
        <p:spPr>
          <a:xfrm>
            <a:off x="189856" y="5276230"/>
            <a:ext cx="8496944" cy="584775"/>
          </a:xfrm>
          <a:prstGeom prst="rect">
            <a:avLst/>
          </a:prstGeom>
          <a:noFill/>
        </p:spPr>
        <p:txBody>
          <a:bodyPr wrap="square" rtlCol="0">
            <a:spAutoFit/>
          </a:bodyPr>
          <a:lstStyle/>
          <a:p>
            <a:r>
              <a:rPr lang="ja-JP" altLang="en-US" sz="1600" dirty="0">
                <a:solidFill>
                  <a:srgbClr val="FF0000"/>
                </a:solidFill>
                <a:latin typeface="メイリオ" panose="020B0604030504040204" pitchFamily="50" charset="-128"/>
                <a:ea typeface="メイリオ" panose="020B0604030504040204" pitchFamily="50" charset="-128"/>
              </a:rPr>
              <a:t>「設定された課題」</a:t>
            </a:r>
            <a:r>
              <a:rPr lang="ja-JP" altLang="en-US" sz="1600" dirty="0">
                <a:latin typeface="メイリオ" panose="020B0604030504040204" pitchFamily="50" charset="-128"/>
                <a:ea typeface="メイリオ" panose="020B0604030504040204" pitchFamily="50" charset="-128"/>
              </a:rPr>
              <a:t>の</a:t>
            </a:r>
            <a:r>
              <a:rPr lang="ja-JP" altLang="en-US" sz="1600" dirty="0">
                <a:solidFill>
                  <a:srgbClr val="FF0000"/>
                </a:solidFill>
                <a:latin typeface="メイリオ" panose="020B0604030504040204" pitchFamily="50" charset="-128"/>
                <a:ea typeface="メイリオ" panose="020B0604030504040204" pitchFamily="50" charset="-128"/>
              </a:rPr>
              <a:t>「ここにテーマを記入する」</a:t>
            </a:r>
            <a:r>
              <a:rPr lang="ja-JP" altLang="en-US" sz="1600" dirty="0">
                <a:latin typeface="メイリオ" panose="020B0604030504040204" pitchFamily="50" charset="-128"/>
                <a:ea typeface="メイリオ" panose="020B0604030504040204" pitchFamily="50" charset="-128"/>
              </a:rPr>
              <a:t>に関するフィールドワーク・レポート</a:t>
            </a:r>
            <a:endParaRPr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a:t>
            </a:r>
            <a:r>
              <a:rPr lang="ja-JP" altLang="en-US" sz="1600" dirty="0">
                <a:solidFill>
                  <a:srgbClr val="FF0000"/>
                </a:solidFill>
                <a:latin typeface="メイリオ" panose="020B0604030504040204" pitchFamily="50" charset="-128"/>
                <a:ea typeface="メイリオ" panose="020B0604030504040204" pitchFamily="50" charset="-128"/>
              </a:rPr>
              <a:t>「ここに各自の主題＝切り口（</a:t>
            </a:r>
            <a:r>
              <a:rPr lang="ja-JP" altLang="en-US" sz="1600" dirty="0">
                <a:solidFill>
                  <a:srgbClr val="FFC000"/>
                </a:solidFill>
                <a:latin typeface="メイリオ" panose="020B0604030504040204" pitchFamily="50" charset="-128"/>
                <a:ea typeface="メイリオ" panose="020B0604030504040204" pitchFamily="50" charset="-128"/>
              </a:rPr>
              <a:t>①</a:t>
            </a:r>
            <a:r>
              <a:rPr lang="ja-JP" altLang="en-US" sz="1600" dirty="0">
                <a:solidFill>
                  <a:srgbClr val="FF0000"/>
                </a:solidFill>
                <a:latin typeface="メイリオ" panose="020B0604030504040204" pitchFamily="50" charset="-128"/>
                <a:ea typeface="メイリオ" panose="020B0604030504040204" pitchFamily="50" charset="-128"/>
              </a:rPr>
              <a:t>における</a:t>
            </a:r>
            <a:r>
              <a:rPr lang="ja-JP" altLang="en-US" sz="1600" dirty="0">
                <a:solidFill>
                  <a:srgbClr val="7030A0"/>
                </a:solidFill>
                <a:latin typeface="メイリオ" panose="020B0604030504040204" pitchFamily="50" charset="-128"/>
                <a:ea typeface="メイリオ" panose="020B0604030504040204" pitchFamily="50" charset="-128"/>
              </a:rPr>
              <a:t>②</a:t>
            </a:r>
            <a:r>
              <a:rPr lang="ja-JP" altLang="en-US" sz="1600" dirty="0">
                <a:solidFill>
                  <a:srgbClr val="FF0000"/>
                </a:solidFill>
                <a:latin typeface="メイリオ" panose="020B0604030504040204" pitchFamily="50" charset="-128"/>
                <a:ea typeface="メイリオ" panose="020B0604030504040204" pitchFamily="50" charset="-128"/>
              </a:rPr>
              <a:t>）を記入する」</a:t>
            </a:r>
            <a:r>
              <a:rPr lang="ja-JP" altLang="en-US" sz="1600" dirty="0">
                <a:latin typeface="メイリオ" panose="020B0604030504040204" pitchFamily="50" charset="-128"/>
                <a:ea typeface="メイリオ" panose="020B0604030504040204" pitchFamily="50" charset="-128"/>
              </a:rPr>
              <a:t>を中心に－</a:t>
            </a:r>
            <a:endParaRPr lang="ja-JP" altLang="en-US" dirty="0">
              <a:latin typeface="メイリオ" panose="020B0604030504040204" pitchFamily="50" charset="-128"/>
              <a:ea typeface="メイリオ" panose="020B0604030504040204" pitchFamily="50" charset="-128"/>
            </a:endParaRPr>
          </a:p>
        </p:txBody>
      </p:sp>
      <p:sp>
        <p:nvSpPr>
          <p:cNvPr id="6" name="スライド番号プレースホルダ 5"/>
          <p:cNvSpPr>
            <a:spLocks noGrp="1"/>
          </p:cNvSpPr>
          <p:nvPr>
            <p:ph type="sldNum" sz="quarter" idx="12"/>
          </p:nvPr>
        </p:nvSpPr>
        <p:spPr/>
        <p:txBody>
          <a:bodyPr/>
          <a:lstStyle/>
          <a:p>
            <a:fld id="{6B28CED7-3EE1-4DD9-A9F0-0841E22313A2}" type="slidenum">
              <a:rPr kumimoji="1" lang="ja-JP" altLang="en-US" smtClean="0">
                <a:latin typeface="メイリオ" panose="020B0604030504040204" pitchFamily="50" charset="-128"/>
                <a:ea typeface="メイリオ" panose="020B0604030504040204" pitchFamily="50" charset="-128"/>
              </a:rPr>
              <a:pPr/>
              <a:t>1</a:t>
            </a:fld>
            <a:endParaRPr kumimoji="1" lang="ja-JP" altLang="en-US" dirty="0">
              <a:latin typeface="メイリオ" panose="020B0604030504040204" pitchFamily="50" charset="-128"/>
              <a:ea typeface="メイリオ" panose="020B060403050404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6B28CED7-3EE1-4DD9-A9F0-0841E22313A2}" type="slidenum">
              <a:rPr kumimoji="1" lang="ja-JP" altLang="en-US" smtClean="0"/>
              <a:pPr/>
              <a:t>10</a:t>
            </a:fld>
            <a:endParaRPr kumimoji="1" lang="ja-JP" altLang="en-US"/>
          </a:p>
        </p:txBody>
      </p:sp>
      <p:sp>
        <p:nvSpPr>
          <p:cNvPr id="5" name="タイトル 4"/>
          <p:cNvSpPr>
            <a:spLocks noGrp="1"/>
          </p:cNvSpPr>
          <p:nvPr>
            <p:ph type="ctrTitle"/>
          </p:nvPr>
        </p:nvSpPr>
        <p:spPr>
          <a:xfrm>
            <a:off x="611560" y="260648"/>
            <a:ext cx="7772400" cy="576064"/>
          </a:xfrm>
        </p:spPr>
        <p:txBody>
          <a:bodyPr>
            <a:normAutofit/>
          </a:bodyPr>
          <a:lstStyle/>
          <a:p>
            <a:r>
              <a:rPr kumimoji="1" lang="ja-JP" altLang="en-US" sz="2000" dirty="0"/>
              <a:t>（</a:t>
            </a:r>
            <a:r>
              <a:rPr kumimoji="1" lang="en-US" altLang="ja-JP" sz="2000" dirty="0"/>
              <a:t>D</a:t>
            </a:r>
            <a:r>
              <a:rPr kumimoji="1" lang="ja-JP" altLang="en-US" sz="2000" dirty="0"/>
              <a:t>）フィールドワーク内容</a:t>
            </a:r>
            <a:r>
              <a:rPr lang="ja-JP" altLang="en-US" sz="2000" dirty="0"/>
              <a:t>－（３）</a:t>
            </a:r>
            <a:r>
              <a:rPr lang="ja-JP" altLang="en-US" sz="2000" dirty="0">
                <a:latin typeface="小塚ゴシック Pro EL" pitchFamily="34" charset="-128"/>
                <a:ea typeface="小塚ゴシック Pro EL" pitchFamily="34" charset="-128"/>
              </a:rPr>
              <a:t>既往研究・既往作品との比較 </a:t>
            </a:r>
            <a:endParaRPr kumimoji="1" lang="ja-JP" altLang="en-US" sz="2000" dirty="0"/>
          </a:p>
        </p:txBody>
      </p:sp>
      <p:sp>
        <p:nvSpPr>
          <p:cNvPr id="6" name="サブタイトル 5"/>
          <p:cNvSpPr>
            <a:spLocks noGrp="1"/>
          </p:cNvSpPr>
          <p:nvPr>
            <p:ph type="subTitle" idx="1"/>
          </p:nvPr>
        </p:nvSpPr>
        <p:spPr>
          <a:xfrm>
            <a:off x="611560" y="836712"/>
            <a:ext cx="7776864" cy="5688632"/>
          </a:xfrm>
          <a:ln>
            <a:noFill/>
          </a:ln>
        </p:spPr>
        <p:txBody>
          <a:bodyPr>
            <a:noAutofit/>
          </a:bodyPr>
          <a:lstStyle/>
          <a:p>
            <a:pPr algn="l"/>
            <a:r>
              <a:rPr kumimoji="1" lang="ja-JP" altLang="en-US" sz="2000" dirty="0">
                <a:solidFill>
                  <a:srgbClr val="FF0000"/>
                </a:solidFill>
                <a:latin typeface="メイリオ" panose="020B0604030504040204" pitchFamily="50" charset="-128"/>
                <a:ea typeface="メイリオ" panose="020B0604030504040204" pitchFamily="50" charset="-128"/>
              </a:rPr>
              <a:t>各自の主題＝切り口、問いに関して、</a:t>
            </a:r>
            <a:r>
              <a:rPr lang="ja-JP" altLang="en-US" sz="2000" dirty="0">
                <a:solidFill>
                  <a:srgbClr val="FF0000"/>
                </a:solidFill>
                <a:latin typeface="メイリオ" panose="020B0604030504040204" pitchFamily="50" charset="-128"/>
                <a:ea typeface="メイリオ" panose="020B0604030504040204" pitchFamily="50" charset="-128"/>
              </a:rPr>
              <a:t>回答に至る証拠として</a:t>
            </a:r>
            <a:endParaRPr lang="en-US" altLang="ja-JP" sz="2000" dirty="0">
              <a:solidFill>
                <a:srgbClr val="FF0000"/>
              </a:solidFill>
              <a:latin typeface="メイリオ" panose="020B0604030504040204" pitchFamily="50" charset="-128"/>
              <a:ea typeface="メイリオ" panose="020B0604030504040204" pitchFamily="50" charset="-128"/>
            </a:endParaRPr>
          </a:p>
          <a:p>
            <a:pPr algn="l"/>
            <a:endParaRPr lang="en-US" altLang="ja-JP" sz="2000" dirty="0">
              <a:solidFill>
                <a:srgbClr val="FF0000"/>
              </a:solidFill>
              <a:latin typeface="メイリオ" panose="020B0604030504040204" pitchFamily="50" charset="-128"/>
              <a:ea typeface="メイリオ" panose="020B0604030504040204" pitchFamily="50" charset="-128"/>
            </a:endParaRPr>
          </a:p>
          <a:p>
            <a:pPr algn="l"/>
            <a:r>
              <a:rPr lang="ja-JP" altLang="en-US" sz="2000" dirty="0">
                <a:solidFill>
                  <a:srgbClr val="FF0000"/>
                </a:solidFill>
                <a:latin typeface="メイリオ" panose="020B0604030504040204" pitchFamily="50" charset="-128"/>
                <a:ea typeface="メイリオ" panose="020B0604030504040204" pitchFamily="50" charset="-128"/>
              </a:rPr>
              <a:t>同じような主題＝切り口や</a:t>
            </a:r>
            <a:endParaRPr lang="en-US" altLang="ja-JP" sz="2000" dirty="0">
              <a:solidFill>
                <a:srgbClr val="FF0000"/>
              </a:solidFill>
              <a:latin typeface="メイリオ" panose="020B0604030504040204" pitchFamily="50" charset="-128"/>
              <a:ea typeface="メイリオ" panose="020B0604030504040204" pitchFamily="50" charset="-128"/>
            </a:endParaRPr>
          </a:p>
          <a:p>
            <a:pPr algn="l"/>
            <a:r>
              <a:rPr kumimoji="1" lang="ja-JP" altLang="en-US" sz="2000" dirty="0">
                <a:solidFill>
                  <a:srgbClr val="FF0000"/>
                </a:solidFill>
                <a:latin typeface="メイリオ" panose="020B0604030504040204" pitchFamily="50" charset="-128"/>
                <a:ea typeface="メイリオ" panose="020B0604030504040204" pitchFamily="50" charset="-128"/>
              </a:rPr>
              <a:t>比較対象となる</a:t>
            </a:r>
            <a:r>
              <a:rPr lang="ja-JP" altLang="en-US" sz="2000" dirty="0">
                <a:solidFill>
                  <a:srgbClr val="FF0000"/>
                </a:solidFill>
                <a:latin typeface="メイリオ" panose="020B0604030504040204" pitchFamily="50" charset="-128"/>
                <a:ea typeface="メイリオ" panose="020B0604030504040204" pitchFamily="50" charset="-128"/>
              </a:rPr>
              <a:t>他の場所での研究事例</a:t>
            </a:r>
            <a:r>
              <a:rPr kumimoji="1" lang="ja-JP" altLang="en-US" sz="2000" dirty="0">
                <a:solidFill>
                  <a:srgbClr val="FF0000"/>
                </a:solidFill>
                <a:latin typeface="メイリオ" panose="020B0604030504040204" pitchFamily="50" charset="-128"/>
                <a:ea typeface="メイリオ" panose="020B0604030504040204" pitchFamily="50" charset="-128"/>
              </a:rPr>
              <a:t>や</a:t>
            </a:r>
            <a:endParaRPr kumimoji="1" lang="en-US" altLang="ja-JP" sz="2000" dirty="0">
              <a:solidFill>
                <a:srgbClr val="FF0000"/>
              </a:solidFill>
              <a:latin typeface="メイリオ" panose="020B0604030504040204" pitchFamily="50" charset="-128"/>
              <a:ea typeface="メイリオ" panose="020B0604030504040204" pitchFamily="50" charset="-128"/>
            </a:endParaRPr>
          </a:p>
          <a:p>
            <a:pPr algn="l"/>
            <a:r>
              <a:rPr lang="ja-JP" altLang="en-US" sz="2000" dirty="0">
                <a:solidFill>
                  <a:srgbClr val="FF0000"/>
                </a:solidFill>
                <a:latin typeface="メイリオ" panose="020B0604030504040204" pitchFamily="50" charset="-128"/>
                <a:ea typeface="メイリオ" panose="020B0604030504040204" pitchFamily="50" charset="-128"/>
              </a:rPr>
              <a:t>他の事例に関する研究など</a:t>
            </a:r>
            <a:endParaRPr lang="en-US" altLang="ja-JP" sz="2000" dirty="0">
              <a:solidFill>
                <a:srgbClr val="FF0000"/>
              </a:solidFill>
              <a:latin typeface="メイリオ" panose="020B0604030504040204" pitchFamily="50" charset="-128"/>
              <a:ea typeface="メイリオ" panose="020B0604030504040204" pitchFamily="50" charset="-128"/>
            </a:endParaRPr>
          </a:p>
          <a:p>
            <a:pPr algn="l"/>
            <a:r>
              <a:rPr kumimoji="1" lang="ja-JP" altLang="en-US" sz="2000" dirty="0">
                <a:solidFill>
                  <a:srgbClr val="FF0000"/>
                </a:solidFill>
                <a:latin typeface="メイリオ" panose="020B0604030504040204" pitchFamily="50" charset="-128"/>
                <a:ea typeface="メイリオ" panose="020B0604030504040204" pitchFamily="50" charset="-128"/>
              </a:rPr>
              <a:t>と</a:t>
            </a:r>
            <a:endParaRPr kumimoji="1" lang="en-US" altLang="ja-JP" sz="2000" dirty="0">
              <a:solidFill>
                <a:srgbClr val="FF0000"/>
              </a:solidFill>
              <a:latin typeface="メイリオ" panose="020B0604030504040204" pitchFamily="50" charset="-128"/>
              <a:ea typeface="メイリオ" panose="020B0604030504040204" pitchFamily="50" charset="-128"/>
            </a:endParaRPr>
          </a:p>
          <a:p>
            <a:pPr algn="l"/>
            <a:r>
              <a:rPr lang="ja-JP" altLang="en-US" sz="2000" dirty="0">
                <a:solidFill>
                  <a:srgbClr val="FF0000"/>
                </a:solidFill>
                <a:latin typeface="メイリオ" panose="020B0604030504040204" pitchFamily="50" charset="-128"/>
                <a:ea typeface="メイリオ" panose="020B0604030504040204" pitchFamily="50" charset="-128"/>
              </a:rPr>
              <a:t>各自のフィールドワーク内容とを比較して違いや類似点を明らかにする</a:t>
            </a:r>
            <a:endParaRPr lang="en-US" altLang="ja-JP" sz="2000" dirty="0">
              <a:solidFill>
                <a:srgbClr val="FF0000"/>
              </a:solidFill>
              <a:latin typeface="メイリオ" panose="020B0604030504040204" pitchFamily="50" charset="-128"/>
              <a:ea typeface="メイリオ" panose="020B0604030504040204" pitchFamily="50" charset="-128"/>
            </a:endParaRPr>
          </a:p>
          <a:p>
            <a:pPr algn="l"/>
            <a:endParaRPr lang="en-US" altLang="ja-JP" sz="2000" dirty="0">
              <a:solidFill>
                <a:srgbClr val="FF0000"/>
              </a:solidFill>
              <a:latin typeface="メイリオ" panose="020B0604030504040204" pitchFamily="50" charset="-128"/>
              <a:ea typeface="メイリオ" panose="020B0604030504040204" pitchFamily="50" charset="-128"/>
            </a:endParaRPr>
          </a:p>
          <a:p>
            <a:pPr algn="l"/>
            <a:r>
              <a:rPr lang="ja-JP" altLang="en-US" sz="2000" dirty="0">
                <a:solidFill>
                  <a:srgbClr val="FF0000"/>
                </a:solidFill>
                <a:latin typeface="メイリオ" panose="020B0604030504040204" pitchFamily="50" charset="-128"/>
                <a:ea typeface="メイリオ" panose="020B0604030504040204" pitchFamily="50" charset="-128"/>
              </a:rPr>
              <a:t>たとえば、国内外の他都市との比較や別の場所、</a:t>
            </a:r>
            <a:endParaRPr lang="en-US" altLang="ja-JP" sz="2000" dirty="0">
              <a:solidFill>
                <a:srgbClr val="FF0000"/>
              </a:solidFill>
              <a:latin typeface="メイリオ" panose="020B0604030504040204" pitchFamily="50" charset="-128"/>
              <a:ea typeface="メイリオ" panose="020B0604030504040204" pitchFamily="50" charset="-128"/>
            </a:endParaRPr>
          </a:p>
          <a:p>
            <a:pPr algn="l"/>
            <a:r>
              <a:rPr lang="ja-JP" altLang="en-US" sz="2000" dirty="0">
                <a:solidFill>
                  <a:srgbClr val="FF0000"/>
                </a:solidFill>
                <a:latin typeface="メイリオ" panose="020B0604030504040204" pitchFamily="50" charset="-128"/>
                <a:ea typeface="メイリオ" panose="020B0604030504040204" pitchFamily="50" charset="-128"/>
              </a:rPr>
              <a:t>日本全体の状況や世界的な状況などでもよい</a:t>
            </a:r>
            <a:endParaRPr lang="en-US" altLang="ja-JP" sz="2000" dirty="0">
              <a:solidFill>
                <a:srgbClr val="FF0000"/>
              </a:solidFill>
              <a:latin typeface="メイリオ" panose="020B0604030504040204" pitchFamily="50" charset="-128"/>
              <a:ea typeface="メイリオ" panose="020B0604030504040204" pitchFamily="50" charset="-128"/>
            </a:endParaRPr>
          </a:p>
          <a:p>
            <a:pPr algn="l"/>
            <a:r>
              <a:rPr lang="ja-JP" altLang="en-US" sz="2000" dirty="0">
                <a:solidFill>
                  <a:srgbClr val="FF0000"/>
                </a:solidFill>
                <a:latin typeface="メイリオ" panose="020B0604030504040204" pitchFamily="50" charset="-128"/>
                <a:ea typeface="メイリオ" panose="020B0604030504040204" pitchFamily="50" charset="-128"/>
              </a:rPr>
              <a:t>いずれにせよ、</a:t>
            </a:r>
            <a:endParaRPr lang="en-US" altLang="ja-JP" sz="2000" dirty="0">
              <a:solidFill>
                <a:srgbClr val="FF0000"/>
              </a:solidFill>
              <a:latin typeface="メイリオ" panose="020B0604030504040204" pitchFamily="50" charset="-128"/>
              <a:ea typeface="メイリオ" panose="020B0604030504040204" pitchFamily="50" charset="-128"/>
            </a:endParaRPr>
          </a:p>
          <a:p>
            <a:pPr algn="l"/>
            <a:r>
              <a:rPr lang="ja-JP" altLang="en-US" sz="2000" dirty="0">
                <a:solidFill>
                  <a:srgbClr val="FF0000"/>
                </a:solidFill>
                <a:latin typeface="メイリオ" panose="020B0604030504040204" pitchFamily="50" charset="-128"/>
                <a:ea typeface="メイリオ" panose="020B0604030504040204" pitchFamily="50" charset="-128"/>
              </a:rPr>
              <a:t>他の対象、フィールドとの比較をしてみて</a:t>
            </a:r>
            <a:endParaRPr lang="en-US" altLang="ja-JP" sz="2000" dirty="0">
              <a:solidFill>
                <a:srgbClr val="FF0000"/>
              </a:solidFill>
              <a:latin typeface="メイリオ" panose="020B0604030504040204" pitchFamily="50" charset="-128"/>
              <a:ea typeface="メイリオ" panose="020B0604030504040204" pitchFamily="50" charset="-128"/>
            </a:endParaRPr>
          </a:p>
          <a:p>
            <a:pPr algn="l"/>
            <a:r>
              <a:rPr lang="ja-JP" altLang="en-US" sz="2000" dirty="0">
                <a:solidFill>
                  <a:srgbClr val="FF0000"/>
                </a:solidFill>
                <a:latin typeface="メイリオ" panose="020B0604030504040204" pitchFamily="50" charset="-128"/>
                <a:ea typeface="メイリオ" panose="020B0604030504040204" pitchFamily="50" charset="-128"/>
              </a:rPr>
              <a:t>各自のフィールドワーク内容を相対化する　　　</a:t>
            </a:r>
            <a:endParaRPr lang="en-US" altLang="ja-JP" sz="2000" dirty="0">
              <a:solidFill>
                <a:srgbClr val="FF0000"/>
              </a:solidFill>
              <a:latin typeface="メイリオ" panose="020B0604030504040204" pitchFamily="50" charset="-128"/>
              <a:ea typeface="メイリオ" panose="020B0604030504040204" pitchFamily="50" charset="-128"/>
            </a:endParaRPr>
          </a:p>
          <a:p>
            <a:r>
              <a:rPr lang="ja-JP" altLang="en-US" sz="2000" dirty="0">
                <a:solidFill>
                  <a:srgbClr val="00B050"/>
                </a:solidFill>
                <a:latin typeface="メイリオ" panose="020B0604030504040204" pitchFamily="50" charset="-128"/>
                <a:ea typeface="メイリオ" panose="020B0604030504040204" pitchFamily="50" charset="-128"/>
              </a:rPr>
              <a:t>↓　次頁に続く</a:t>
            </a:r>
            <a:endParaRPr lang="en-US" altLang="ja-JP" sz="2000" dirty="0">
              <a:solidFill>
                <a:srgbClr val="00B050"/>
              </a:solidFill>
              <a:latin typeface="メイリオ" panose="020B0604030504040204" pitchFamily="50" charset="-128"/>
              <a:ea typeface="メイリオ" panose="020B0604030504040204" pitchFamily="50" charset="-128"/>
            </a:endParaRPr>
          </a:p>
          <a:p>
            <a:pPr algn="l"/>
            <a:endParaRPr lang="en-US" altLang="ja-JP" sz="2000" dirty="0">
              <a:solidFill>
                <a:srgbClr val="FF0000"/>
              </a:solidFill>
            </a:endParaRPr>
          </a:p>
          <a:p>
            <a:pPr algn="l"/>
            <a:endParaRPr kumimoji="1" lang="en-US" altLang="ja-JP" sz="20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B28CED7-3EE1-4DD9-A9F0-0841E22313A2}" type="slidenum">
              <a:rPr kumimoji="1" lang="ja-JP" altLang="en-US" sz="1200" b="0" i="0" u="none" strike="noStrike" kern="1200" cap="none" spc="0" normalizeH="0" baseline="0" noProof="0" smtClean="0">
                <a:ln>
                  <a:noFill/>
                </a:ln>
                <a:solidFill>
                  <a:prstClr val="black">
                    <a:tint val="75000"/>
                  </a:prstClr>
                </a:solidFill>
                <a:effectLst/>
                <a:uLnTx/>
                <a:uFillTx/>
                <a:latin typeface="メイリオ" panose="020B0604030504040204" pitchFamily="50" charset="-128"/>
                <a:ea typeface="メイリオ" panose="020B0604030504040204" pitchFamily="50" charset="-128"/>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a:ln>
                <a:noFill/>
              </a:ln>
              <a:solidFill>
                <a:prstClr val="black">
                  <a:tint val="75000"/>
                </a:prstClr>
              </a:solidFill>
              <a:effectLst/>
              <a:uLnTx/>
              <a:uFillTx/>
              <a:latin typeface="メイリオ" panose="020B0604030504040204" pitchFamily="50" charset="-128"/>
              <a:ea typeface="メイリオ" panose="020B0604030504040204" pitchFamily="50" charset="-128"/>
            </a:endParaRPr>
          </a:p>
        </p:txBody>
      </p:sp>
      <p:sp>
        <p:nvSpPr>
          <p:cNvPr id="5" name="タイトル 4"/>
          <p:cNvSpPr>
            <a:spLocks noGrp="1"/>
          </p:cNvSpPr>
          <p:nvPr>
            <p:ph type="ctrTitle"/>
          </p:nvPr>
        </p:nvSpPr>
        <p:spPr>
          <a:xfrm>
            <a:off x="611560" y="260648"/>
            <a:ext cx="7772400" cy="576064"/>
          </a:xfrm>
        </p:spPr>
        <p:txBody>
          <a:bodyPr>
            <a:normAutofit/>
          </a:bodyPr>
          <a:lstStyle/>
          <a:p>
            <a:r>
              <a:rPr kumimoji="1" lang="ja-JP" altLang="en-US" sz="2000" dirty="0">
                <a:latin typeface="メイリオ" panose="020B0604030504040204" pitchFamily="50" charset="-128"/>
                <a:ea typeface="メイリオ" panose="020B0604030504040204" pitchFamily="50" charset="-128"/>
              </a:rPr>
              <a:t>（</a:t>
            </a:r>
            <a:r>
              <a:rPr kumimoji="1" lang="en-US" altLang="ja-JP" sz="2000" dirty="0">
                <a:latin typeface="メイリオ" panose="020B0604030504040204" pitchFamily="50" charset="-128"/>
                <a:ea typeface="メイリオ" panose="020B0604030504040204" pitchFamily="50" charset="-128"/>
              </a:rPr>
              <a:t>D</a:t>
            </a:r>
            <a:r>
              <a:rPr kumimoji="1" lang="ja-JP" altLang="en-US" sz="2000" dirty="0">
                <a:latin typeface="メイリオ" panose="020B0604030504040204" pitchFamily="50" charset="-128"/>
                <a:ea typeface="メイリオ" panose="020B0604030504040204" pitchFamily="50" charset="-128"/>
              </a:rPr>
              <a:t>）フィールドワーク内容</a:t>
            </a:r>
            <a:r>
              <a:rPr lang="ja-JP" altLang="en-US" sz="2000" dirty="0">
                <a:latin typeface="メイリオ" panose="020B0604030504040204" pitchFamily="50" charset="-128"/>
                <a:ea typeface="メイリオ" panose="020B0604030504040204" pitchFamily="50" charset="-128"/>
              </a:rPr>
              <a:t>－（３）既往研究・既往作品との比較 </a:t>
            </a:r>
            <a:endParaRPr kumimoji="1" lang="ja-JP" altLang="en-US" sz="2000" dirty="0">
              <a:latin typeface="メイリオ" panose="020B0604030504040204" pitchFamily="50" charset="-128"/>
              <a:ea typeface="メイリオ" panose="020B0604030504040204" pitchFamily="50" charset="-128"/>
            </a:endParaRPr>
          </a:p>
        </p:txBody>
      </p:sp>
      <p:sp>
        <p:nvSpPr>
          <p:cNvPr id="6" name="サブタイトル 5"/>
          <p:cNvSpPr>
            <a:spLocks noGrp="1"/>
          </p:cNvSpPr>
          <p:nvPr>
            <p:ph type="subTitle" idx="1"/>
          </p:nvPr>
        </p:nvSpPr>
        <p:spPr>
          <a:xfrm>
            <a:off x="611560" y="908720"/>
            <a:ext cx="7776864" cy="5688632"/>
          </a:xfrm>
          <a:ln>
            <a:noFill/>
          </a:ln>
        </p:spPr>
        <p:txBody>
          <a:bodyPr>
            <a:noAutofit/>
          </a:bodyPr>
          <a:lstStyle/>
          <a:p>
            <a:r>
              <a:rPr lang="ja-JP" altLang="en-US" sz="1800" dirty="0">
                <a:solidFill>
                  <a:srgbClr val="FF0000"/>
                </a:solidFill>
                <a:latin typeface="メイリオ" panose="020B0604030504040204" pitchFamily="50" charset="-128"/>
                <a:ea typeface="メイリオ" panose="020B0604030504040204" pitchFamily="50" charset="-128"/>
              </a:rPr>
              <a:t>（Ｂ）主題＝切り口に設定した</a:t>
            </a:r>
            <a:endParaRPr lang="en-US" altLang="ja-JP" sz="1800" dirty="0">
              <a:solidFill>
                <a:srgbClr val="FF0000"/>
              </a:solidFill>
              <a:latin typeface="メイリオ" panose="020B0604030504040204" pitchFamily="50" charset="-128"/>
              <a:ea typeface="メイリオ" panose="020B0604030504040204" pitchFamily="50" charset="-128"/>
            </a:endParaRPr>
          </a:p>
          <a:p>
            <a:r>
              <a:rPr lang="ja-JP" altLang="en-US" sz="1800" dirty="0">
                <a:solidFill>
                  <a:srgbClr val="FFC000"/>
                </a:solidFill>
                <a:latin typeface="メイリオ" panose="020B0604030504040204" pitchFamily="50" charset="-128"/>
                <a:ea typeface="メイリオ" panose="020B0604030504040204" pitchFamily="50" charset="-128"/>
              </a:rPr>
              <a:t>①場所・着目箇所</a:t>
            </a:r>
            <a:r>
              <a:rPr lang="ja-JP" altLang="en-US" sz="1800" dirty="0">
                <a:solidFill>
                  <a:srgbClr val="FF0000"/>
                </a:solidFill>
                <a:latin typeface="メイリオ" panose="020B0604030504040204" pitchFamily="50" charset="-128"/>
                <a:ea typeface="メイリオ" panose="020B0604030504040204" pitchFamily="50" charset="-128"/>
              </a:rPr>
              <a:t>、</a:t>
            </a:r>
            <a:r>
              <a:rPr lang="ja-JP" altLang="en-US" sz="1800" dirty="0">
                <a:solidFill>
                  <a:srgbClr val="7030A0"/>
                </a:solidFill>
                <a:latin typeface="メイリオ" panose="020B0604030504040204" pitchFamily="50" charset="-128"/>
                <a:ea typeface="メイリオ" panose="020B0604030504040204" pitchFamily="50" charset="-128"/>
              </a:rPr>
              <a:t>②機能・役割・着目点</a:t>
            </a:r>
            <a:r>
              <a:rPr lang="ja-JP" altLang="en-US" sz="1800" dirty="0">
                <a:solidFill>
                  <a:srgbClr val="FF0000"/>
                </a:solidFill>
                <a:latin typeface="メイリオ" panose="020B0604030504040204" pitchFamily="50" charset="-128"/>
                <a:ea typeface="メイリオ" panose="020B0604030504040204" pitchFamily="50" charset="-128"/>
              </a:rPr>
              <a:t>をもとに</a:t>
            </a:r>
            <a:endParaRPr lang="en-US" altLang="ja-JP" sz="1800" dirty="0">
              <a:solidFill>
                <a:srgbClr val="FF0000"/>
              </a:solidFill>
              <a:latin typeface="メイリオ" panose="020B0604030504040204" pitchFamily="50" charset="-128"/>
              <a:ea typeface="メイリオ" panose="020B0604030504040204" pitchFamily="50" charset="-128"/>
            </a:endParaRPr>
          </a:p>
          <a:p>
            <a:endParaRPr lang="en-US" altLang="ja-JP" sz="1800" dirty="0">
              <a:solidFill>
                <a:srgbClr val="FF0000"/>
              </a:solidFill>
              <a:latin typeface="メイリオ" panose="020B0604030504040204" pitchFamily="50" charset="-128"/>
              <a:ea typeface="メイリオ" panose="020B0604030504040204" pitchFamily="50" charset="-128"/>
            </a:endParaRPr>
          </a:p>
          <a:p>
            <a:r>
              <a:rPr lang="ja-JP" altLang="en-US" sz="1800" dirty="0">
                <a:solidFill>
                  <a:srgbClr val="FF0000"/>
                </a:solidFill>
                <a:latin typeface="メイリオ" panose="020B0604030504040204" pitchFamily="50" charset="-128"/>
                <a:ea typeface="メイリオ" panose="020B0604030504040204" pitchFamily="50" charset="-128"/>
              </a:rPr>
              <a:t>＜その１＞</a:t>
            </a:r>
            <a:endParaRPr lang="en-US" altLang="ja-JP" sz="1800" dirty="0">
              <a:solidFill>
                <a:srgbClr val="FF0000"/>
              </a:solidFill>
              <a:latin typeface="メイリオ" panose="020B0604030504040204" pitchFamily="50" charset="-128"/>
              <a:ea typeface="メイリオ" panose="020B0604030504040204" pitchFamily="50" charset="-128"/>
            </a:endParaRPr>
          </a:p>
          <a:p>
            <a:r>
              <a:rPr lang="ja-JP" altLang="en-US" sz="1800" dirty="0">
                <a:solidFill>
                  <a:srgbClr val="FF0000"/>
                </a:solidFill>
                <a:latin typeface="メイリオ" panose="020B0604030504040204" pitchFamily="50" charset="-128"/>
                <a:ea typeface="メイリオ" panose="020B0604030504040204" pitchFamily="50" charset="-128"/>
              </a:rPr>
              <a:t>「</a:t>
            </a:r>
            <a:r>
              <a:rPr lang="ja-JP" altLang="en-US" sz="1800" dirty="0">
                <a:solidFill>
                  <a:srgbClr val="FFC000"/>
                </a:solidFill>
                <a:latin typeface="メイリオ" panose="020B0604030504040204" pitchFamily="50" charset="-128"/>
                <a:ea typeface="メイリオ" panose="020B0604030504040204" pitchFamily="50" charset="-128"/>
              </a:rPr>
              <a:t>①場所・着目箇所</a:t>
            </a:r>
            <a:r>
              <a:rPr lang="ja-JP" altLang="en-US" sz="1800" dirty="0">
                <a:solidFill>
                  <a:srgbClr val="FF0000"/>
                </a:solidFill>
                <a:latin typeface="メイリオ" panose="020B0604030504040204" pitchFamily="50" charset="-128"/>
                <a:ea typeface="メイリオ" panose="020B0604030504040204" pitchFamily="50" charset="-128"/>
              </a:rPr>
              <a:t>」は固定して</a:t>
            </a:r>
            <a:endParaRPr lang="en-US" altLang="ja-JP" sz="1800" dirty="0">
              <a:solidFill>
                <a:srgbClr val="FF0000"/>
              </a:solidFill>
              <a:latin typeface="メイリオ" panose="020B0604030504040204" pitchFamily="50" charset="-128"/>
              <a:ea typeface="メイリオ" panose="020B0604030504040204" pitchFamily="50" charset="-128"/>
            </a:endParaRPr>
          </a:p>
          <a:p>
            <a:r>
              <a:rPr lang="ja-JP" altLang="en-US" sz="1800" u="sng" dirty="0">
                <a:solidFill>
                  <a:srgbClr val="7030A0"/>
                </a:solidFill>
                <a:latin typeface="メイリオ" panose="020B0604030504040204" pitchFamily="50" charset="-128"/>
                <a:ea typeface="メイリオ" panose="020B0604030504040204" pitchFamily="50" charset="-128"/>
              </a:rPr>
              <a:t>②機能・役割・着目点</a:t>
            </a:r>
            <a:r>
              <a:rPr lang="ja-JP" altLang="en-US" sz="1800" u="sng" dirty="0">
                <a:solidFill>
                  <a:srgbClr val="FF0000"/>
                </a:solidFill>
                <a:latin typeface="メイリオ" panose="020B0604030504040204" pitchFamily="50" charset="-128"/>
                <a:ea typeface="メイリオ" panose="020B0604030504040204" pitchFamily="50" charset="-128"/>
              </a:rPr>
              <a:t>を別のものにして比較する</a:t>
            </a:r>
            <a:endParaRPr lang="en-US" altLang="ja-JP" sz="1800" u="sng" dirty="0">
              <a:solidFill>
                <a:srgbClr val="FF0000"/>
              </a:solidFill>
              <a:latin typeface="メイリオ" panose="020B0604030504040204" pitchFamily="50" charset="-128"/>
              <a:ea typeface="メイリオ" panose="020B0604030504040204" pitchFamily="50" charset="-128"/>
            </a:endParaRPr>
          </a:p>
          <a:p>
            <a:endParaRPr lang="en-US" altLang="ja-JP" sz="1800" dirty="0">
              <a:solidFill>
                <a:srgbClr val="FF0000"/>
              </a:solidFill>
              <a:latin typeface="メイリオ" panose="020B0604030504040204" pitchFamily="50" charset="-128"/>
              <a:ea typeface="メイリオ" panose="020B0604030504040204" pitchFamily="50" charset="-128"/>
            </a:endParaRPr>
          </a:p>
          <a:p>
            <a:r>
              <a:rPr lang="ja-JP" altLang="en-US" sz="1800" dirty="0">
                <a:solidFill>
                  <a:srgbClr val="FF0000"/>
                </a:solidFill>
                <a:latin typeface="メイリオ" panose="020B0604030504040204" pitchFamily="50" charset="-128"/>
                <a:ea typeface="メイリオ" panose="020B0604030504040204" pitchFamily="50" charset="-128"/>
              </a:rPr>
              <a:t>＜その２＞</a:t>
            </a:r>
            <a:endParaRPr lang="en-US" altLang="ja-JP" sz="1800" dirty="0">
              <a:solidFill>
                <a:srgbClr val="FF0000"/>
              </a:solidFill>
              <a:latin typeface="メイリオ" panose="020B0604030504040204" pitchFamily="50" charset="-128"/>
              <a:ea typeface="メイリオ" panose="020B0604030504040204" pitchFamily="50" charset="-128"/>
            </a:endParaRPr>
          </a:p>
          <a:p>
            <a:r>
              <a:rPr lang="ja-JP" altLang="en-US" sz="1800" dirty="0">
                <a:solidFill>
                  <a:srgbClr val="FF0000"/>
                </a:solidFill>
                <a:latin typeface="メイリオ" panose="020B0604030504040204" pitchFamily="50" charset="-128"/>
                <a:ea typeface="メイリオ" panose="020B0604030504040204" pitchFamily="50" charset="-128"/>
              </a:rPr>
              <a:t>「</a:t>
            </a:r>
            <a:r>
              <a:rPr lang="ja-JP" altLang="en-US" sz="1800" dirty="0">
                <a:solidFill>
                  <a:srgbClr val="7030A0"/>
                </a:solidFill>
                <a:latin typeface="メイリオ" panose="020B0604030504040204" pitchFamily="50" charset="-128"/>
                <a:ea typeface="メイリオ" panose="020B0604030504040204" pitchFamily="50" charset="-128"/>
              </a:rPr>
              <a:t>②機能・役割・着目点</a:t>
            </a:r>
            <a:r>
              <a:rPr lang="ja-JP" altLang="en-US" sz="1800" dirty="0">
                <a:solidFill>
                  <a:srgbClr val="FF0000"/>
                </a:solidFill>
                <a:latin typeface="メイリオ" panose="020B0604030504040204" pitchFamily="50" charset="-128"/>
                <a:ea typeface="メイリオ" panose="020B0604030504040204" pitchFamily="50" charset="-128"/>
              </a:rPr>
              <a:t>」は固定して、</a:t>
            </a:r>
            <a:endParaRPr lang="en-US" altLang="ja-JP" sz="1800" dirty="0">
              <a:solidFill>
                <a:srgbClr val="FF0000"/>
              </a:solidFill>
              <a:latin typeface="メイリオ" panose="020B0604030504040204" pitchFamily="50" charset="-128"/>
              <a:ea typeface="メイリオ" panose="020B0604030504040204" pitchFamily="50" charset="-128"/>
            </a:endParaRPr>
          </a:p>
          <a:p>
            <a:r>
              <a:rPr lang="ja-JP" altLang="en-US" sz="1800" u="sng" dirty="0">
                <a:solidFill>
                  <a:srgbClr val="FFC000"/>
                </a:solidFill>
                <a:latin typeface="メイリオ" panose="020B0604030504040204" pitchFamily="50" charset="-128"/>
                <a:ea typeface="メイリオ" panose="020B0604030504040204" pitchFamily="50" charset="-128"/>
              </a:rPr>
              <a:t>①場所・着目箇所</a:t>
            </a:r>
            <a:r>
              <a:rPr lang="ja-JP" altLang="en-US" sz="1800" u="sng" dirty="0">
                <a:solidFill>
                  <a:srgbClr val="FF0000"/>
                </a:solidFill>
                <a:latin typeface="メイリオ" panose="020B0604030504040204" pitchFamily="50" charset="-128"/>
                <a:ea typeface="メイリオ" panose="020B0604030504040204" pitchFamily="50" charset="-128"/>
              </a:rPr>
              <a:t>を別の都市や場所と比較する</a:t>
            </a:r>
            <a:endParaRPr lang="en-US" altLang="ja-JP" sz="1800" u="sng" dirty="0">
              <a:solidFill>
                <a:srgbClr val="FF0000"/>
              </a:solidFill>
              <a:latin typeface="メイリオ" panose="020B0604030504040204" pitchFamily="50" charset="-128"/>
              <a:ea typeface="メイリオ" panose="020B0604030504040204" pitchFamily="50" charset="-128"/>
            </a:endParaRPr>
          </a:p>
          <a:p>
            <a:endParaRPr kumimoji="1" lang="en-US" altLang="ja-JP" sz="1800" dirty="0">
              <a:solidFill>
                <a:srgbClr val="FF0000"/>
              </a:solidFill>
              <a:latin typeface="メイリオ" panose="020B0604030504040204" pitchFamily="50" charset="-128"/>
              <a:ea typeface="メイリオ" panose="020B0604030504040204" pitchFamily="50" charset="-128"/>
            </a:endParaRPr>
          </a:p>
          <a:p>
            <a:endParaRPr kumimoji="1" lang="en-US" altLang="ja-JP" sz="1800" dirty="0">
              <a:solidFill>
                <a:srgbClr val="FF0000"/>
              </a:solidFill>
              <a:latin typeface="メイリオ" panose="020B0604030504040204" pitchFamily="50" charset="-128"/>
              <a:ea typeface="メイリオ" panose="020B0604030504040204" pitchFamily="50" charset="-128"/>
            </a:endParaRPr>
          </a:p>
          <a:p>
            <a:pPr algn="l"/>
            <a:r>
              <a:rPr lang="ja-JP" altLang="en-US" sz="1800" u="sng" dirty="0">
                <a:solidFill>
                  <a:srgbClr val="FF0000"/>
                </a:solidFill>
                <a:latin typeface="メイリオ" panose="020B0604030504040204" pitchFamily="50" charset="-128"/>
                <a:ea typeface="メイリオ" panose="020B0604030504040204" pitchFamily="50" charset="-128"/>
              </a:rPr>
              <a:t>複数ページにわたって示すこと</a:t>
            </a:r>
            <a:endParaRPr lang="en-US" altLang="ja-JP" sz="1800" u="sng" dirty="0">
              <a:solidFill>
                <a:srgbClr val="FF0000"/>
              </a:solidFill>
              <a:latin typeface="メイリオ" panose="020B0604030504040204" pitchFamily="50" charset="-128"/>
              <a:ea typeface="メイリオ" panose="020B0604030504040204" pitchFamily="50" charset="-128"/>
            </a:endParaRPr>
          </a:p>
          <a:p>
            <a:pPr algn="l"/>
            <a:r>
              <a:rPr lang="ja-JP" altLang="en-US" sz="1800" dirty="0">
                <a:solidFill>
                  <a:srgbClr val="FF0000"/>
                </a:solidFill>
                <a:latin typeface="メイリオ" panose="020B0604030504040204" pitchFamily="50" charset="-128"/>
                <a:ea typeface="メイリオ" panose="020B0604030504040204" pitchFamily="50" charset="-128"/>
              </a:rPr>
              <a:t>何ページ目から始まって何ページまでに及ぶかは各自の内容により異なる</a:t>
            </a:r>
          </a:p>
          <a:p>
            <a:pPr algn="l"/>
            <a:endParaRPr lang="en-US" altLang="ja-JP" sz="1800" u="sng" dirty="0">
              <a:solidFill>
                <a:srgbClr val="FF0000"/>
              </a:solidFill>
              <a:latin typeface="メイリオ" panose="020B0604030504040204" pitchFamily="50" charset="-128"/>
              <a:ea typeface="メイリオ" panose="020B0604030504040204" pitchFamily="50" charset="-128"/>
            </a:endParaRPr>
          </a:p>
          <a:p>
            <a:pPr marL="285750" indent="-285750" algn="l">
              <a:buFont typeface="Arial" panose="020B0604020202020204" pitchFamily="34" charset="0"/>
              <a:buChar char="•"/>
            </a:pPr>
            <a:r>
              <a:rPr kumimoji="1" lang="ja-JP" altLang="en-US" sz="1800" dirty="0">
                <a:solidFill>
                  <a:srgbClr val="FF0000"/>
                </a:solidFill>
                <a:latin typeface="メイリオ" panose="020B0604030504040204" pitchFamily="50" charset="-128"/>
                <a:ea typeface="メイリオ" panose="020B0604030504040204" pitchFamily="50" charset="-128"/>
              </a:rPr>
              <a:t>それぞれのデータについては必ず出典を記すこと</a:t>
            </a:r>
            <a:endParaRPr kumimoji="1" lang="en-US" altLang="ja-JP" sz="1800" dirty="0">
              <a:solidFill>
                <a:srgbClr val="FF0000"/>
              </a:solidFill>
              <a:latin typeface="メイリオ" panose="020B0604030504040204" pitchFamily="50" charset="-128"/>
              <a:ea typeface="メイリオ" panose="020B0604030504040204" pitchFamily="50" charset="-128"/>
            </a:endParaRPr>
          </a:p>
          <a:p>
            <a:pPr marL="285750" indent="-285750" algn="l">
              <a:buFont typeface="Arial" panose="020B0604020202020204" pitchFamily="34" charset="0"/>
              <a:buChar char="•"/>
            </a:pPr>
            <a:r>
              <a:rPr lang="ja-JP" altLang="en-US" sz="1800" dirty="0">
                <a:solidFill>
                  <a:srgbClr val="FF0000"/>
                </a:solidFill>
                <a:latin typeface="メイリオ" panose="020B0604030504040204" pitchFamily="50" charset="-128"/>
                <a:ea typeface="メイリオ" panose="020B0604030504040204" pitchFamily="50" charset="-128"/>
              </a:rPr>
              <a:t>出典の書き方は（</a:t>
            </a:r>
            <a:r>
              <a:rPr lang="en-US" altLang="ja-JP" sz="1800" dirty="0">
                <a:solidFill>
                  <a:srgbClr val="FF0000"/>
                </a:solidFill>
                <a:latin typeface="メイリオ" panose="020B0604030504040204" pitchFamily="50" charset="-128"/>
                <a:ea typeface="メイリオ" panose="020B0604030504040204" pitchFamily="50" charset="-128"/>
              </a:rPr>
              <a:t>F</a:t>
            </a:r>
            <a:r>
              <a:rPr lang="ja-JP" altLang="en-US" sz="1800" dirty="0">
                <a:solidFill>
                  <a:srgbClr val="FF0000"/>
                </a:solidFill>
                <a:latin typeface="メイリオ" panose="020B0604030504040204" pitchFamily="50" charset="-128"/>
                <a:ea typeface="メイリオ" panose="020B0604030504040204" pitchFamily="50" charset="-128"/>
              </a:rPr>
              <a:t>）参考文献と同じきっちりした表記にすること</a:t>
            </a:r>
            <a:endParaRPr kumimoji="1" lang="en-US" altLang="ja-JP" sz="18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378045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537210" y="260648"/>
            <a:ext cx="8149590" cy="576064"/>
          </a:xfrm>
        </p:spPr>
        <p:txBody>
          <a:bodyPr>
            <a:normAutofit fontScale="90000"/>
          </a:bodyPr>
          <a:lstStyle/>
          <a:p>
            <a:r>
              <a:rPr kumimoji="1" lang="ja-JP" altLang="en-US" sz="1800" dirty="0">
                <a:latin typeface="メイリオ" panose="020B0604030504040204" pitchFamily="50" charset="-128"/>
                <a:ea typeface="メイリオ" panose="020B0604030504040204" pitchFamily="50" charset="-128"/>
              </a:rPr>
              <a:t>（</a:t>
            </a:r>
            <a:r>
              <a:rPr kumimoji="1" lang="en-US" altLang="ja-JP" sz="1800" dirty="0">
                <a:latin typeface="メイリオ" panose="020B0604030504040204" pitchFamily="50" charset="-128"/>
                <a:ea typeface="メイリオ" panose="020B0604030504040204" pitchFamily="50" charset="-128"/>
              </a:rPr>
              <a:t>D</a:t>
            </a:r>
            <a:r>
              <a:rPr kumimoji="1" lang="ja-JP" altLang="en-US" sz="1800" dirty="0">
                <a:latin typeface="メイリオ" panose="020B0604030504040204" pitchFamily="50" charset="-128"/>
                <a:ea typeface="メイリオ" panose="020B0604030504040204" pitchFamily="50" charset="-128"/>
              </a:rPr>
              <a:t>）フィールドワーク内容</a:t>
            </a:r>
            <a:r>
              <a:rPr lang="ja-JP" altLang="en-US" sz="1800" dirty="0">
                <a:latin typeface="メイリオ" panose="020B0604030504040204" pitchFamily="50" charset="-128"/>
                <a:ea typeface="メイリオ" panose="020B0604030504040204" pitchFamily="50" charset="-128"/>
              </a:rPr>
              <a:t>－ （３）既往研究・既往作品との</a:t>
            </a:r>
            <a:r>
              <a:rPr lang="ja-JP" altLang="en-US" sz="1800" dirty="0">
                <a:solidFill>
                  <a:srgbClr val="00B0F0"/>
                </a:solidFill>
                <a:latin typeface="メイリオ" panose="020B0604030504040204" pitchFamily="50" charset="-128"/>
                <a:ea typeface="メイリオ" panose="020B0604030504040204" pitchFamily="50" charset="-128"/>
              </a:rPr>
              <a:t>比較＜その１＞</a:t>
            </a:r>
            <a:r>
              <a:rPr lang="ja-JP" altLang="en-US" sz="1800" dirty="0">
                <a:latin typeface="メイリオ" panose="020B0604030504040204" pitchFamily="50" charset="-128"/>
                <a:ea typeface="メイリオ" panose="020B0604030504040204" pitchFamily="50" charset="-128"/>
              </a:rPr>
              <a:t>の結果</a:t>
            </a:r>
            <a:br>
              <a:rPr lang="en-US" altLang="ja-JP" sz="1800" dirty="0">
                <a:latin typeface="メイリオ" panose="020B0604030504040204" pitchFamily="50" charset="-128"/>
                <a:ea typeface="メイリオ" panose="020B0604030504040204" pitchFamily="50" charset="-128"/>
              </a:rPr>
            </a:br>
            <a:r>
              <a:rPr lang="ja-JP" altLang="en-US" sz="1800" dirty="0">
                <a:solidFill>
                  <a:srgbClr val="FF0000"/>
                </a:solidFill>
                <a:latin typeface="メイリオ" panose="020B0604030504040204" pitchFamily="50" charset="-128"/>
                <a:ea typeface="メイリオ" panose="020B0604030504040204" pitchFamily="50" charset="-128"/>
              </a:rPr>
              <a:t>「</a:t>
            </a:r>
            <a:r>
              <a:rPr lang="ja-JP" altLang="en-US" sz="1800" dirty="0">
                <a:solidFill>
                  <a:srgbClr val="FFC000"/>
                </a:solidFill>
                <a:latin typeface="メイリオ" panose="020B0604030504040204" pitchFamily="50" charset="-128"/>
                <a:ea typeface="メイリオ" panose="020B0604030504040204" pitchFamily="50" charset="-128"/>
              </a:rPr>
              <a:t>①場所・着目箇所</a:t>
            </a:r>
            <a:r>
              <a:rPr lang="ja-JP" altLang="en-US" sz="1800" dirty="0">
                <a:solidFill>
                  <a:srgbClr val="FF0000"/>
                </a:solidFill>
                <a:latin typeface="メイリオ" panose="020B0604030504040204" pitchFamily="50" charset="-128"/>
                <a:ea typeface="メイリオ" panose="020B0604030504040204" pitchFamily="50" charset="-128"/>
              </a:rPr>
              <a:t>、ここに</a:t>
            </a:r>
            <a:r>
              <a:rPr lang="ja-JP" altLang="en-US" sz="1800" dirty="0">
                <a:solidFill>
                  <a:srgbClr val="FFC000"/>
                </a:solidFill>
                <a:latin typeface="メイリオ" panose="020B0604030504040204" pitchFamily="50" charset="-128"/>
                <a:ea typeface="メイリオ" panose="020B0604030504040204" pitchFamily="50" charset="-128"/>
              </a:rPr>
              <a:t>主題＝切り口①</a:t>
            </a:r>
            <a:r>
              <a:rPr lang="ja-JP" altLang="en-US" sz="1800" dirty="0">
                <a:solidFill>
                  <a:srgbClr val="FF0000"/>
                </a:solidFill>
                <a:latin typeface="メイリオ" panose="020B0604030504040204" pitchFamily="50" charset="-128"/>
                <a:ea typeface="メイリオ" panose="020B0604030504040204" pitchFamily="50" charset="-128"/>
              </a:rPr>
              <a:t>を入れる」</a:t>
            </a:r>
            <a:r>
              <a:rPr lang="ja-JP" altLang="en-US" sz="1800" dirty="0">
                <a:latin typeface="メイリオ" panose="020B0604030504040204" pitchFamily="50" charset="-128"/>
                <a:ea typeface="メイリオ" panose="020B0604030504040204" pitchFamily="50" charset="-128"/>
              </a:rPr>
              <a:t>に関する</a:t>
            </a:r>
            <a:br>
              <a:rPr lang="en-US" altLang="ja-JP" sz="1800" dirty="0">
                <a:latin typeface="メイリオ" panose="020B0604030504040204" pitchFamily="50" charset="-128"/>
                <a:ea typeface="メイリオ" panose="020B0604030504040204" pitchFamily="50" charset="-128"/>
              </a:rPr>
            </a:br>
            <a:r>
              <a:rPr lang="ja-JP" altLang="en-US" sz="1800" dirty="0">
                <a:solidFill>
                  <a:srgbClr val="FF0000"/>
                </a:solidFill>
                <a:latin typeface="メイリオ" panose="020B0604030504040204" pitchFamily="50" charset="-128"/>
                <a:ea typeface="メイリオ" panose="020B0604030504040204" pitchFamily="50" charset="-128"/>
              </a:rPr>
              <a:t>「ここに各自の</a:t>
            </a:r>
            <a:r>
              <a:rPr lang="ja-JP" altLang="en-US" sz="1800" dirty="0">
                <a:solidFill>
                  <a:srgbClr val="7030A0"/>
                </a:solidFill>
                <a:latin typeface="メイリオ" panose="020B0604030504040204" pitchFamily="50" charset="-128"/>
                <a:ea typeface="メイリオ" panose="020B0604030504040204" pitchFamily="50" charset="-128"/>
              </a:rPr>
              <a:t>主題＝切り口②</a:t>
            </a:r>
            <a:r>
              <a:rPr lang="ja-JP" altLang="en-US" sz="1800" u="sng" dirty="0">
                <a:solidFill>
                  <a:srgbClr val="FF0000"/>
                </a:solidFill>
                <a:latin typeface="メイリオ" panose="020B0604030504040204" pitchFamily="50" charset="-128"/>
                <a:ea typeface="メイリオ" panose="020B0604030504040204" pitchFamily="50" charset="-128"/>
              </a:rPr>
              <a:t>とは別の異なる機能・役割・着目点</a:t>
            </a:r>
            <a:r>
              <a:rPr lang="ja-JP" altLang="en-US" sz="1800" dirty="0">
                <a:solidFill>
                  <a:srgbClr val="FF0000"/>
                </a:solidFill>
                <a:latin typeface="メイリオ" panose="020B0604030504040204" pitchFamily="50" charset="-128"/>
                <a:ea typeface="メイリオ" panose="020B0604030504040204" pitchFamily="50" charset="-128"/>
              </a:rPr>
              <a:t>を入れる」</a:t>
            </a:r>
            <a:r>
              <a:rPr lang="ja-JP" altLang="en-US" sz="1800" dirty="0">
                <a:latin typeface="メイリオ" panose="020B0604030504040204" pitchFamily="50" charset="-128"/>
                <a:ea typeface="メイリオ" panose="020B0604030504040204" pitchFamily="50" charset="-128"/>
              </a:rPr>
              <a:t>との比較</a:t>
            </a:r>
            <a:br>
              <a:rPr lang="en-US" altLang="ja-JP" sz="2000" dirty="0">
                <a:solidFill>
                  <a:srgbClr val="FF0000"/>
                </a:solidFill>
                <a:latin typeface="メイリオ" panose="020B0604030504040204" pitchFamily="50" charset="-128"/>
                <a:ea typeface="メイリオ" panose="020B0604030504040204" pitchFamily="50" charset="-128"/>
              </a:rPr>
            </a:br>
            <a:endParaRPr kumimoji="1" lang="ja-JP" altLang="en-US" sz="2000" dirty="0">
              <a:latin typeface="メイリオ" panose="020B0604030504040204" pitchFamily="50" charset="-128"/>
              <a:ea typeface="メイリオ" panose="020B0604030504040204" pitchFamily="50" charset="-128"/>
            </a:endParaRPr>
          </a:p>
        </p:txBody>
      </p:sp>
      <p:sp>
        <p:nvSpPr>
          <p:cNvPr id="9" name="スライド番号プレースホルダ 3"/>
          <p:cNvSpPr>
            <a:spLocks noGrp="1"/>
          </p:cNvSpPr>
          <p:nvPr>
            <p:ph type="sldNum" sz="quarter" idx="12"/>
          </p:nvPr>
        </p:nvSpPr>
        <p:spPr>
          <a:xfrm>
            <a:off x="6553200" y="6356350"/>
            <a:ext cx="2133600" cy="365125"/>
          </a:xfrm>
        </p:spPr>
        <p:txBody>
          <a:bodyPr/>
          <a:lstStyle/>
          <a:p>
            <a:fld id="{6B28CED7-3EE1-4DD9-A9F0-0841E22313A2}" type="slidenum">
              <a:rPr kumimoji="1" lang="ja-JP" altLang="en-US" smtClean="0">
                <a:latin typeface="メイリオ" panose="020B0604030504040204" pitchFamily="50" charset="-128"/>
                <a:ea typeface="メイリオ" panose="020B0604030504040204" pitchFamily="50" charset="-128"/>
              </a:rPr>
              <a:pPr/>
              <a:t>12</a:t>
            </a:fld>
            <a:endParaRPr kumimoji="1" lang="ja-JP" altLang="en-US"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363533" y="5439618"/>
            <a:ext cx="8496944" cy="523220"/>
          </a:xfrm>
          <a:prstGeom prst="rect">
            <a:avLst/>
          </a:prstGeom>
          <a:noFill/>
          <a:ln>
            <a:solidFill>
              <a:schemeClr val="tx1"/>
            </a:solidFill>
          </a:ln>
        </p:spPr>
        <p:txBody>
          <a:bodyPr wrap="square" rtlCol="0">
            <a:spAutoFit/>
          </a:bodyPr>
          <a:lstStyle/>
          <a:p>
            <a:r>
              <a:rPr kumimoji="1" lang="ja-JP" altLang="en-US" sz="1400" dirty="0">
                <a:solidFill>
                  <a:srgbClr val="FF0000"/>
                </a:solidFill>
                <a:latin typeface="メイリオ" panose="020B0604030504040204" pitchFamily="50" charset="-128"/>
                <a:ea typeface="メイリオ" panose="020B0604030504040204" pitchFamily="50" charset="-128"/>
              </a:rPr>
              <a:t>このページに貼り付けた画像やデータによって、（</a:t>
            </a:r>
            <a:r>
              <a:rPr kumimoji="1" lang="en-US" altLang="ja-JP" sz="1400" dirty="0">
                <a:solidFill>
                  <a:srgbClr val="FF0000"/>
                </a:solidFill>
                <a:latin typeface="メイリオ" panose="020B0604030504040204" pitchFamily="50" charset="-128"/>
                <a:ea typeface="メイリオ" panose="020B0604030504040204" pitchFamily="50" charset="-128"/>
              </a:rPr>
              <a:t>D)-(</a:t>
            </a:r>
            <a:r>
              <a:rPr kumimoji="1" lang="ja-JP" altLang="en-US" sz="1400" dirty="0">
                <a:solidFill>
                  <a:srgbClr val="FF0000"/>
                </a:solidFill>
                <a:latin typeface="メイリオ" panose="020B0604030504040204" pitchFamily="50" charset="-128"/>
                <a:ea typeface="メイリオ" panose="020B0604030504040204" pitchFamily="50" charset="-128"/>
              </a:rPr>
              <a:t>３）既往研究・既往作品との比較</a:t>
            </a:r>
            <a:r>
              <a:rPr kumimoji="1" lang="en-US" altLang="ja-JP" sz="1400" dirty="0">
                <a:solidFill>
                  <a:srgbClr val="FF0000"/>
                </a:solidFill>
                <a:latin typeface="メイリオ" panose="020B0604030504040204" pitchFamily="50" charset="-128"/>
                <a:ea typeface="メイリオ" panose="020B0604030504040204" pitchFamily="50" charset="-128"/>
              </a:rPr>
              <a:t>&lt;</a:t>
            </a:r>
            <a:r>
              <a:rPr kumimoji="1" lang="ja-JP" altLang="en-US" sz="1400" dirty="0">
                <a:solidFill>
                  <a:srgbClr val="FF0000"/>
                </a:solidFill>
                <a:latin typeface="メイリオ" panose="020B0604030504040204" pitchFamily="50" charset="-128"/>
                <a:ea typeface="メイリオ" panose="020B0604030504040204" pitchFamily="50" charset="-128"/>
              </a:rPr>
              <a:t>その１</a:t>
            </a:r>
            <a:r>
              <a:rPr kumimoji="1" lang="en-US" altLang="ja-JP" sz="1400" dirty="0">
                <a:solidFill>
                  <a:srgbClr val="FF0000"/>
                </a:solidFill>
                <a:latin typeface="メイリオ" panose="020B0604030504040204" pitchFamily="50" charset="-128"/>
                <a:ea typeface="メイリオ" panose="020B0604030504040204" pitchFamily="50" charset="-128"/>
              </a:rPr>
              <a:t>&gt;</a:t>
            </a:r>
            <a:r>
              <a:rPr kumimoji="1" lang="ja-JP" altLang="en-US" sz="1400" dirty="0">
                <a:solidFill>
                  <a:srgbClr val="FF0000"/>
                </a:solidFill>
                <a:latin typeface="メイリオ" panose="020B0604030504040204" pitchFamily="50" charset="-128"/>
                <a:ea typeface="メイリオ" panose="020B0604030504040204" pitchFamily="50" charset="-128"/>
              </a:rPr>
              <a:t>の結果として、各自の主題＝切り口に関連して、どのようなことが言えるのかを簡潔にまとめる．</a:t>
            </a:r>
          </a:p>
        </p:txBody>
      </p:sp>
      <p:sp>
        <p:nvSpPr>
          <p:cNvPr id="18" name="左右矢印 17"/>
          <p:cNvSpPr/>
          <p:nvPr/>
        </p:nvSpPr>
        <p:spPr>
          <a:xfrm>
            <a:off x="1" y="1734670"/>
            <a:ext cx="1101162" cy="175964"/>
          </a:xfrm>
          <a:prstGeom prst="lef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21" name="左右矢印 20"/>
          <p:cNvSpPr/>
          <p:nvPr/>
        </p:nvSpPr>
        <p:spPr>
          <a:xfrm>
            <a:off x="4368228" y="1734670"/>
            <a:ext cx="450205" cy="175964"/>
          </a:xfrm>
          <a:prstGeom prst="leftRightArrow">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grpSp>
        <p:nvGrpSpPr>
          <p:cNvPr id="24" name="グループ化 23"/>
          <p:cNvGrpSpPr/>
          <p:nvPr/>
        </p:nvGrpSpPr>
        <p:grpSpPr>
          <a:xfrm>
            <a:off x="129562" y="6235666"/>
            <a:ext cx="5927817" cy="517817"/>
            <a:chOff x="1645297" y="6157403"/>
            <a:chExt cx="5927817" cy="517817"/>
          </a:xfrm>
        </p:grpSpPr>
        <p:sp>
          <p:nvSpPr>
            <p:cNvPr id="17" name="テキスト ボックス 16"/>
            <p:cNvSpPr txBox="1"/>
            <p:nvPr/>
          </p:nvSpPr>
          <p:spPr>
            <a:xfrm>
              <a:off x="2771800" y="6157403"/>
              <a:ext cx="4801314" cy="461665"/>
            </a:xfrm>
            <a:prstGeom prst="rect">
              <a:avLst/>
            </a:prstGeom>
            <a:noFill/>
          </p:spPr>
          <p:txBody>
            <a:bodyPr wrap="none" rtlCol="0">
              <a:spAutoFit/>
            </a:bodyPr>
            <a:lstStyle/>
            <a:p>
              <a:r>
                <a:rPr kumimoji="1" lang="ja-JP" altLang="en-US" sz="1200" dirty="0">
                  <a:solidFill>
                    <a:srgbClr val="00B050"/>
                  </a:solidFill>
                  <a:latin typeface="メイリオ" panose="020B0604030504040204" pitchFamily="50" charset="-128"/>
                  <a:ea typeface="メイリオ" panose="020B0604030504040204" pitchFamily="50" charset="-128"/>
                </a:rPr>
                <a:t>左右のマージンを均等にそろえる．</a:t>
              </a:r>
              <a:endParaRPr kumimoji="1" lang="en-US" altLang="ja-JP" sz="1200" dirty="0">
                <a:solidFill>
                  <a:srgbClr val="00B050"/>
                </a:solidFill>
                <a:latin typeface="メイリオ" panose="020B0604030504040204" pitchFamily="50" charset="-128"/>
                <a:ea typeface="メイリオ" panose="020B0604030504040204" pitchFamily="50" charset="-128"/>
              </a:endParaRPr>
            </a:p>
            <a:p>
              <a:r>
                <a:rPr kumimoji="1" lang="ja-JP" altLang="en-US" sz="1200" dirty="0">
                  <a:solidFill>
                    <a:srgbClr val="00B050"/>
                  </a:solidFill>
                  <a:latin typeface="メイリオ" panose="020B0604030504040204" pitchFamily="50" charset="-128"/>
                  <a:ea typeface="メイリオ" panose="020B0604030504040204" pitchFamily="50" charset="-128"/>
                </a:rPr>
                <a:t>センターのマージンは両サイドより狭い方が引き締まって見える．</a:t>
              </a:r>
            </a:p>
          </p:txBody>
        </p:sp>
        <p:sp>
          <p:nvSpPr>
            <p:cNvPr id="20" name="左右矢印 19"/>
            <p:cNvSpPr/>
            <p:nvPr/>
          </p:nvSpPr>
          <p:spPr>
            <a:xfrm>
              <a:off x="1645297" y="6175315"/>
              <a:ext cx="971600" cy="216024"/>
            </a:xfrm>
            <a:prstGeom prst="lef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22" name="左右矢印 21"/>
            <p:cNvSpPr/>
            <p:nvPr/>
          </p:nvSpPr>
          <p:spPr>
            <a:xfrm>
              <a:off x="2268842" y="6459196"/>
              <a:ext cx="339009" cy="216024"/>
            </a:xfrm>
            <a:prstGeom prst="leftRightArrow">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grpSp>
      <p:sp>
        <p:nvSpPr>
          <p:cNvPr id="25" name="テキスト ボックス 24"/>
          <p:cNvSpPr txBox="1"/>
          <p:nvPr/>
        </p:nvSpPr>
        <p:spPr>
          <a:xfrm>
            <a:off x="5874786" y="5981044"/>
            <a:ext cx="3139652" cy="923330"/>
          </a:xfrm>
          <a:prstGeom prst="rect">
            <a:avLst/>
          </a:prstGeom>
          <a:noFill/>
        </p:spPr>
        <p:txBody>
          <a:bodyPr wrap="square" rtlCol="0">
            <a:spAutoFit/>
          </a:bodyPr>
          <a:lstStyle/>
          <a:p>
            <a:r>
              <a:rPr lang="ja-JP" altLang="en-US" sz="900" dirty="0">
                <a:solidFill>
                  <a:srgbClr val="00B0F0"/>
                </a:solidFill>
                <a:latin typeface="メイリオ" panose="020B0604030504040204" pitchFamily="50" charset="-128"/>
                <a:ea typeface="メイリオ" panose="020B0604030504040204" pitchFamily="50" charset="-128"/>
              </a:rPr>
              <a:t>キャプション＝図のタイトル</a:t>
            </a:r>
            <a:endParaRPr lang="en-US" altLang="ja-JP" sz="900" dirty="0">
              <a:solidFill>
                <a:srgbClr val="00B0F0"/>
              </a:solidFill>
              <a:latin typeface="メイリオ" panose="020B0604030504040204" pitchFamily="50" charset="-128"/>
              <a:ea typeface="メイリオ" panose="020B0604030504040204" pitchFamily="50" charset="-128"/>
            </a:endParaRPr>
          </a:p>
          <a:p>
            <a:r>
              <a:rPr lang="ja-JP" altLang="en-US" sz="900" dirty="0">
                <a:solidFill>
                  <a:srgbClr val="00B0F0"/>
                </a:solidFill>
                <a:latin typeface="メイリオ" panose="020B0604030504040204" pitchFamily="50" charset="-128"/>
                <a:ea typeface="メイリオ" panose="020B0604030504040204" pitchFamily="50" charset="-128"/>
              </a:rPr>
              <a:t>→　説明。写真や図の場合は下に、表の場合は上に置く．</a:t>
            </a:r>
            <a:endParaRPr lang="en-US" altLang="ja-JP" sz="900" dirty="0">
              <a:solidFill>
                <a:srgbClr val="00B0F0"/>
              </a:solidFill>
              <a:latin typeface="メイリオ" panose="020B0604030504040204" pitchFamily="50" charset="-128"/>
              <a:ea typeface="メイリオ" panose="020B0604030504040204" pitchFamily="50" charset="-128"/>
            </a:endParaRPr>
          </a:p>
          <a:p>
            <a:r>
              <a:rPr lang="ja-JP" altLang="en-US" sz="900" dirty="0">
                <a:solidFill>
                  <a:srgbClr val="00B0F0"/>
                </a:solidFill>
                <a:latin typeface="メイリオ" panose="020B0604030504040204" pitchFamily="50" charset="-128"/>
                <a:ea typeface="メイリオ" panose="020B0604030504040204" pitchFamily="50" charset="-128"/>
              </a:rPr>
              <a:t>出典＝図やデータの出所</a:t>
            </a:r>
            <a:endParaRPr lang="en-US" altLang="ja-JP" sz="900" dirty="0">
              <a:solidFill>
                <a:srgbClr val="00B0F0"/>
              </a:solidFill>
              <a:latin typeface="メイリオ" panose="020B0604030504040204" pitchFamily="50" charset="-128"/>
              <a:ea typeface="メイリオ" panose="020B0604030504040204" pitchFamily="50" charset="-128"/>
            </a:endParaRPr>
          </a:p>
          <a:p>
            <a:r>
              <a:rPr lang="ja-JP" altLang="en-US" sz="900" dirty="0">
                <a:solidFill>
                  <a:srgbClr val="00B0F0"/>
                </a:solidFill>
                <a:latin typeface="メイリオ" panose="020B0604030504040204" pitchFamily="50" charset="-128"/>
                <a:ea typeface="メイリオ" panose="020B0604030504040204" pitchFamily="50" charset="-128"/>
              </a:rPr>
              <a:t>→　自分で撮ったものは「筆者撮影」と記す．</a:t>
            </a:r>
            <a:endParaRPr lang="en-US" altLang="ja-JP" sz="900" dirty="0">
              <a:solidFill>
                <a:srgbClr val="00B0F0"/>
              </a:solidFill>
              <a:latin typeface="メイリオ" panose="020B0604030504040204" pitchFamily="50" charset="-128"/>
              <a:ea typeface="メイリオ" panose="020B0604030504040204" pitchFamily="50" charset="-128"/>
            </a:endParaRPr>
          </a:p>
          <a:p>
            <a:r>
              <a:rPr kumimoji="1" lang="ja-JP" altLang="en-US" sz="900" dirty="0">
                <a:solidFill>
                  <a:srgbClr val="00B0F0"/>
                </a:solidFill>
                <a:latin typeface="メイリオ" panose="020B0604030504040204" pitchFamily="50" charset="-128"/>
                <a:ea typeface="メイリオ" panose="020B0604030504040204" pitchFamily="50" charset="-128"/>
              </a:rPr>
              <a:t>→　同じ出典のものが数ケある場合は、まとめて</a:t>
            </a:r>
            <a:endParaRPr kumimoji="1" lang="en-US" altLang="ja-JP" sz="900" dirty="0">
              <a:solidFill>
                <a:srgbClr val="00B0F0"/>
              </a:solidFill>
              <a:latin typeface="メイリオ" panose="020B0604030504040204" pitchFamily="50" charset="-128"/>
              <a:ea typeface="メイリオ" panose="020B0604030504040204" pitchFamily="50" charset="-128"/>
            </a:endParaRPr>
          </a:p>
          <a:p>
            <a:r>
              <a:rPr lang="ja-JP" altLang="en-US" sz="900" dirty="0">
                <a:solidFill>
                  <a:srgbClr val="00B0F0"/>
                </a:solidFill>
                <a:latin typeface="メイリオ" panose="020B0604030504040204" pitchFamily="50" charset="-128"/>
                <a:ea typeface="メイリオ" panose="020B0604030504040204" pitchFamily="50" charset="-128"/>
              </a:rPr>
              <a:t>　</a:t>
            </a:r>
            <a:r>
              <a:rPr kumimoji="1" lang="ja-JP" altLang="en-US" sz="900" dirty="0">
                <a:solidFill>
                  <a:srgbClr val="00B0F0"/>
                </a:solidFill>
                <a:latin typeface="メイリオ" panose="020B0604030504040204" pitchFamily="50" charset="-128"/>
                <a:ea typeface="メイリオ" panose="020B0604030504040204" pitchFamily="50" charset="-128"/>
              </a:rPr>
              <a:t>「全て筆者撮影」などとする．</a:t>
            </a:r>
          </a:p>
        </p:txBody>
      </p:sp>
      <p:cxnSp>
        <p:nvCxnSpPr>
          <p:cNvPr id="27" name="直線コネクタ 26"/>
          <p:cNvCxnSpPr/>
          <p:nvPr/>
        </p:nvCxnSpPr>
        <p:spPr>
          <a:xfrm>
            <a:off x="0" y="908721"/>
            <a:ext cx="9144000" cy="0"/>
          </a:xfrm>
          <a:prstGeom prst="line">
            <a:avLst/>
          </a:prstGeom>
          <a:ln w="158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8107034" y="918341"/>
            <a:ext cx="972770" cy="830997"/>
          </a:xfrm>
          <a:prstGeom prst="rect">
            <a:avLst/>
          </a:prstGeom>
          <a:noFill/>
        </p:spPr>
        <p:txBody>
          <a:bodyPr wrap="square" rtlCol="0">
            <a:spAutoFit/>
          </a:bodyPr>
          <a:lstStyle/>
          <a:p>
            <a:r>
              <a:rPr kumimoji="1" lang="ja-JP" altLang="en-US" sz="1200" dirty="0">
                <a:solidFill>
                  <a:srgbClr val="00B050"/>
                </a:solidFill>
                <a:latin typeface="メイリオ" panose="020B0604030504040204" pitchFamily="50" charset="-128"/>
                <a:ea typeface="メイリオ" panose="020B0604030504040204" pitchFamily="50" charset="-128"/>
              </a:rPr>
              <a:t>図のエッジ</a:t>
            </a:r>
            <a:endParaRPr kumimoji="1" lang="en-US" altLang="ja-JP" sz="1200" dirty="0">
              <a:solidFill>
                <a:srgbClr val="00B050"/>
              </a:solidFill>
              <a:latin typeface="メイリオ" panose="020B0604030504040204" pitchFamily="50" charset="-128"/>
              <a:ea typeface="メイリオ" panose="020B0604030504040204" pitchFamily="50" charset="-128"/>
            </a:endParaRPr>
          </a:p>
          <a:p>
            <a:r>
              <a:rPr kumimoji="1" lang="ja-JP" altLang="en-US" sz="1200" dirty="0">
                <a:solidFill>
                  <a:srgbClr val="00B050"/>
                </a:solidFill>
                <a:latin typeface="メイリオ" panose="020B0604030504040204" pitchFamily="50" charset="-128"/>
                <a:ea typeface="メイリオ" panose="020B0604030504040204" pitchFamily="50" charset="-128"/>
              </a:rPr>
              <a:t>（この頁では上下）</a:t>
            </a:r>
            <a:endParaRPr kumimoji="1" lang="en-US" altLang="ja-JP" sz="1200" dirty="0">
              <a:solidFill>
                <a:srgbClr val="00B050"/>
              </a:solidFill>
              <a:latin typeface="メイリオ" panose="020B0604030504040204" pitchFamily="50" charset="-128"/>
              <a:ea typeface="メイリオ" panose="020B0604030504040204" pitchFamily="50" charset="-128"/>
            </a:endParaRPr>
          </a:p>
          <a:p>
            <a:r>
              <a:rPr kumimoji="1" lang="ja-JP" altLang="en-US" sz="1200" dirty="0">
                <a:solidFill>
                  <a:srgbClr val="00B050"/>
                </a:solidFill>
                <a:latin typeface="メイリオ" panose="020B0604030504040204" pitchFamily="50" charset="-128"/>
                <a:ea typeface="メイリオ" panose="020B0604030504040204" pitchFamily="50" charset="-128"/>
              </a:rPr>
              <a:t>をそろえる</a:t>
            </a:r>
          </a:p>
        </p:txBody>
      </p:sp>
      <p:grpSp>
        <p:nvGrpSpPr>
          <p:cNvPr id="16" name="グループ化 15"/>
          <p:cNvGrpSpPr/>
          <p:nvPr/>
        </p:nvGrpSpPr>
        <p:grpSpPr>
          <a:xfrm>
            <a:off x="1078042" y="869791"/>
            <a:ext cx="3263081" cy="4592384"/>
            <a:chOff x="502542" y="908014"/>
            <a:chExt cx="3465516" cy="4877287"/>
          </a:xfrm>
        </p:grpSpPr>
        <p:sp>
          <p:nvSpPr>
            <p:cNvPr id="10" name="正方形/長方形 9"/>
            <p:cNvSpPr/>
            <p:nvPr/>
          </p:nvSpPr>
          <p:spPr>
            <a:xfrm>
              <a:off x="542447" y="908014"/>
              <a:ext cx="3425611" cy="4567482"/>
            </a:xfrm>
            <a:prstGeom prst="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FF0000"/>
                  </a:solidFill>
                  <a:latin typeface="メイリオ" panose="020B0604030504040204" pitchFamily="50" charset="-128"/>
                  <a:ea typeface="メイリオ" panose="020B0604030504040204" pitchFamily="50" charset="-128"/>
                </a:rPr>
                <a:t>Image</a:t>
              </a:r>
            </a:p>
            <a:p>
              <a:pPr algn="ct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dirty="0">
                  <a:solidFill>
                    <a:srgbClr val="FF0000"/>
                  </a:solidFill>
                  <a:latin typeface="メイリオ" panose="020B0604030504040204" pitchFamily="50" charset="-128"/>
                  <a:ea typeface="メイリオ" panose="020B0604030504040204" pitchFamily="50" charset="-128"/>
                </a:rPr>
                <a:t>（</a:t>
              </a:r>
              <a:r>
                <a:rPr lang="en-US" altLang="ja-JP" dirty="0">
                  <a:solidFill>
                    <a:srgbClr val="FF0000"/>
                  </a:solidFill>
                  <a:latin typeface="メイリオ" panose="020B0604030504040204" pitchFamily="50" charset="-128"/>
                  <a:ea typeface="メイリオ" panose="020B0604030504040204" pitchFamily="50" charset="-128"/>
                </a:rPr>
                <a:t>D)</a:t>
              </a:r>
              <a:r>
                <a:rPr lang="ja-JP" altLang="en-US" dirty="0">
                  <a:solidFill>
                    <a:srgbClr val="FF0000"/>
                  </a:solidFill>
                  <a:latin typeface="メイリオ" panose="020B0604030504040204" pitchFamily="50" charset="-128"/>
                  <a:ea typeface="メイリオ" panose="020B0604030504040204" pitchFamily="50" charset="-128"/>
                </a:rPr>
                <a:t>－（３）既往研究・既往作品との比較において得られた</a:t>
              </a: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dirty="0">
                  <a:solidFill>
                    <a:srgbClr val="FF0000"/>
                  </a:solidFill>
                  <a:latin typeface="メイリオ" panose="020B0604030504040204" pitchFamily="50" charset="-128"/>
                  <a:ea typeface="メイリオ" panose="020B0604030504040204" pitchFamily="50" charset="-128"/>
                </a:rPr>
                <a:t>各自の主題＝切り口</a:t>
              </a: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dirty="0">
                  <a:solidFill>
                    <a:srgbClr val="FF0000"/>
                  </a:solidFill>
                  <a:latin typeface="メイリオ" panose="020B0604030504040204" pitchFamily="50" charset="-128"/>
                  <a:ea typeface="メイリオ" panose="020B0604030504040204" pitchFamily="50" charset="-128"/>
                </a:rPr>
                <a:t>に関連する</a:t>
              </a: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dirty="0">
                  <a:solidFill>
                    <a:srgbClr val="FF0000"/>
                  </a:solidFill>
                  <a:latin typeface="メイリオ" panose="020B0604030504040204" pitchFamily="50" charset="-128"/>
                  <a:ea typeface="メイリオ" panose="020B0604030504040204" pitchFamily="50" charset="-128"/>
                </a:rPr>
                <a:t>画像やデータなど</a:t>
              </a: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dirty="0">
                  <a:solidFill>
                    <a:srgbClr val="FF0000"/>
                  </a:solidFill>
                  <a:latin typeface="メイリオ" panose="020B0604030504040204" pitchFamily="50" charset="-128"/>
                  <a:ea typeface="メイリオ" panose="020B0604030504040204" pitchFamily="50" charset="-128"/>
                </a:rPr>
                <a:t>を貼り付ける</a:t>
              </a:r>
              <a:endParaRPr lang="en-US" altLang="ja-JP" dirty="0">
                <a:solidFill>
                  <a:srgbClr val="FF0000"/>
                </a:solidFill>
                <a:latin typeface="メイリオ" panose="020B0604030504040204" pitchFamily="50" charset="-128"/>
                <a:ea typeface="メイリオ" panose="020B0604030504040204" pitchFamily="50" charset="-128"/>
              </a:endParaRPr>
            </a:p>
            <a:p>
              <a:pPr algn="ct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sz="1600" dirty="0">
                  <a:solidFill>
                    <a:srgbClr val="00B050"/>
                  </a:solidFill>
                  <a:latin typeface="メイリオ" panose="020B0604030504040204" pitchFamily="50" charset="-128"/>
                  <a:ea typeface="メイリオ" panose="020B0604030504040204" pitchFamily="50" charset="-128"/>
                </a:rPr>
                <a:t>写真は、構図の水平・垂直</a:t>
              </a:r>
              <a:endParaRPr lang="en-US" altLang="ja-JP" sz="1600" dirty="0">
                <a:solidFill>
                  <a:srgbClr val="00B050"/>
                </a:solidFill>
                <a:latin typeface="メイリオ" panose="020B0604030504040204" pitchFamily="50" charset="-128"/>
                <a:ea typeface="メイリオ" panose="020B0604030504040204" pitchFamily="50" charset="-128"/>
              </a:endParaRPr>
            </a:p>
            <a:p>
              <a:pPr algn="ctr"/>
              <a:r>
                <a:rPr lang="ja-JP" altLang="en-US" sz="1600" dirty="0">
                  <a:solidFill>
                    <a:srgbClr val="00B050"/>
                  </a:solidFill>
                  <a:latin typeface="メイリオ" panose="020B0604030504040204" pitchFamily="50" charset="-128"/>
                  <a:ea typeface="メイリオ" panose="020B0604030504040204" pitchFamily="50" charset="-128"/>
                </a:rPr>
                <a:t>を意識する</a:t>
              </a:r>
            </a:p>
          </p:txBody>
        </p:sp>
        <p:sp>
          <p:nvSpPr>
            <p:cNvPr id="13" name="テキスト ボックス 12"/>
            <p:cNvSpPr txBox="1"/>
            <p:nvPr/>
          </p:nvSpPr>
          <p:spPr>
            <a:xfrm>
              <a:off x="502542" y="5458430"/>
              <a:ext cx="3421384" cy="326871"/>
            </a:xfrm>
            <a:prstGeom prst="rect">
              <a:avLst/>
            </a:prstGeom>
            <a:noFill/>
          </p:spPr>
          <p:txBody>
            <a:bodyPr wrap="square" rtlCol="0">
              <a:spAutoFit/>
            </a:bodyPr>
            <a:lstStyle/>
            <a:p>
              <a:pPr algn="ctr"/>
              <a:r>
                <a:rPr kumimoji="1" lang="ja-JP" altLang="en-US" sz="1400" dirty="0">
                  <a:solidFill>
                    <a:srgbClr val="FF0000"/>
                  </a:solidFill>
                  <a:latin typeface="メイリオ" panose="020B0604030504040204" pitchFamily="50" charset="-128"/>
                  <a:ea typeface="メイリオ" panose="020B0604030504040204" pitchFamily="50" charset="-128"/>
                </a:rPr>
                <a:t>ここにキャプションと出典を記入する</a:t>
              </a:r>
              <a:endParaRPr kumimoji="1" lang="en-US" altLang="ja-JP" sz="1400" dirty="0">
                <a:solidFill>
                  <a:srgbClr val="FF0000"/>
                </a:solidFill>
                <a:latin typeface="メイリオ" panose="020B0604030504040204" pitchFamily="50" charset="-128"/>
                <a:ea typeface="メイリオ" panose="020B0604030504040204" pitchFamily="50" charset="-128"/>
              </a:endParaRPr>
            </a:p>
          </p:txBody>
        </p:sp>
      </p:grpSp>
      <p:cxnSp>
        <p:nvCxnSpPr>
          <p:cNvPr id="34" name="直線コネクタ 33"/>
          <p:cNvCxnSpPr/>
          <p:nvPr/>
        </p:nvCxnSpPr>
        <p:spPr>
          <a:xfrm>
            <a:off x="0" y="5179655"/>
            <a:ext cx="9144000" cy="0"/>
          </a:xfrm>
          <a:prstGeom prst="line">
            <a:avLst/>
          </a:prstGeom>
          <a:ln w="15875">
            <a:solidFill>
              <a:srgbClr val="00B050"/>
            </a:solidFill>
            <a:prstDash val="dash"/>
          </a:ln>
        </p:spPr>
        <p:style>
          <a:lnRef idx="1">
            <a:schemeClr val="accent1"/>
          </a:lnRef>
          <a:fillRef idx="0">
            <a:schemeClr val="accent1"/>
          </a:fillRef>
          <a:effectRef idx="0">
            <a:schemeClr val="accent1"/>
          </a:effectRef>
          <a:fontRef idx="minor">
            <a:schemeClr val="tx1"/>
          </a:fontRef>
        </p:style>
      </p:cxnSp>
      <p:grpSp>
        <p:nvGrpSpPr>
          <p:cNvPr id="2" name="グループ化 1"/>
          <p:cNvGrpSpPr/>
          <p:nvPr/>
        </p:nvGrpSpPr>
        <p:grpSpPr>
          <a:xfrm>
            <a:off x="4781360" y="899816"/>
            <a:ext cx="3247675" cy="4565153"/>
            <a:chOff x="4781360" y="899816"/>
            <a:chExt cx="3247675" cy="4565153"/>
          </a:xfrm>
        </p:grpSpPr>
        <p:sp>
          <p:nvSpPr>
            <p:cNvPr id="29" name="正方形/長方形 28"/>
            <p:cNvSpPr/>
            <p:nvPr/>
          </p:nvSpPr>
          <p:spPr>
            <a:xfrm>
              <a:off x="4832236" y="899816"/>
              <a:ext cx="3196799" cy="4262399"/>
            </a:xfrm>
            <a:prstGeom prst="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FF0000"/>
                  </a:solidFill>
                  <a:latin typeface="メイリオ" panose="020B0604030504040204" pitchFamily="50" charset="-128"/>
                  <a:ea typeface="メイリオ" panose="020B0604030504040204" pitchFamily="50" charset="-128"/>
                </a:rPr>
                <a:t>Image</a:t>
              </a:r>
            </a:p>
            <a:p>
              <a:pPr algn="ct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dirty="0">
                  <a:solidFill>
                    <a:srgbClr val="FF0000"/>
                  </a:solidFill>
                  <a:latin typeface="メイリオ" panose="020B0604030504040204" pitchFamily="50" charset="-128"/>
                  <a:ea typeface="メイリオ" panose="020B0604030504040204" pitchFamily="50" charset="-128"/>
                </a:rPr>
                <a:t>（</a:t>
              </a:r>
              <a:r>
                <a:rPr lang="en-US" altLang="ja-JP" dirty="0">
                  <a:solidFill>
                    <a:srgbClr val="FF0000"/>
                  </a:solidFill>
                  <a:latin typeface="メイリオ" panose="020B0604030504040204" pitchFamily="50" charset="-128"/>
                  <a:ea typeface="メイリオ" panose="020B0604030504040204" pitchFamily="50" charset="-128"/>
                </a:rPr>
                <a:t>D)</a:t>
              </a:r>
              <a:r>
                <a:rPr lang="ja-JP" altLang="en-US" dirty="0">
                  <a:solidFill>
                    <a:srgbClr val="FF0000"/>
                  </a:solidFill>
                  <a:latin typeface="メイリオ" panose="020B0604030504040204" pitchFamily="50" charset="-128"/>
                  <a:ea typeface="メイリオ" panose="020B0604030504040204" pitchFamily="50" charset="-128"/>
                </a:rPr>
                <a:t>－（３）既往研究・既往作品との比較において得られた</a:t>
              </a: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dirty="0">
                  <a:solidFill>
                    <a:srgbClr val="FF0000"/>
                  </a:solidFill>
                  <a:latin typeface="メイリオ" panose="020B0604030504040204" pitchFamily="50" charset="-128"/>
                  <a:ea typeface="メイリオ" panose="020B0604030504040204" pitchFamily="50" charset="-128"/>
                </a:rPr>
                <a:t>各自の主題＝切り口</a:t>
              </a: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dirty="0">
                  <a:solidFill>
                    <a:srgbClr val="FF0000"/>
                  </a:solidFill>
                  <a:latin typeface="メイリオ" panose="020B0604030504040204" pitchFamily="50" charset="-128"/>
                  <a:ea typeface="メイリオ" panose="020B0604030504040204" pitchFamily="50" charset="-128"/>
                </a:rPr>
                <a:t>に関連する</a:t>
              </a: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dirty="0">
                  <a:solidFill>
                    <a:srgbClr val="FF0000"/>
                  </a:solidFill>
                  <a:latin typeface="メイリオ" panose="020B0604030504040204" pitchFamily="50" charset="-128"/>
                  <a:ea typeface="メイリオ" panose="020B0604030504040204" pitchFamily="50" charset="-128"/>
                </a:rPr>
                <a:t>画像やデータなど</a:t>
              </a: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dirty="0">
                  <a:solidFill>
                    <a:srgbClr val="FF0000"/>
                  </a:solidFill>
                  <a:latin typeface="メイリオ" panose="020B0604030504040204" pitchFamily="50" charset="-128"/>
                  <a:ea typeface="メイリオ" panose="020B0604030504040204" pitchFamily="50" charset="-128"/>
                </a:rPr>
                <a:t>を貼り付ける</a:t>
              </a:r>
              <a:endParaRPr lang="en-US" altLang="ja-JP" dirty="0">
                <a:solidFill>
                  <a:srgbClr val="FF0000"/>
                </a:solidFill>
                <a:latin typeface="メイリオ" panose="020B0604030504040204" pitchFamily="50" charset="-128"/>
                <a:ea typeface="メイリオ" panose="020B0604030504040204" pitchFamily="50" charset="-128"/>
              </a:endParaRPr>
            </a:p>
            <a:p>
              <a:pPr algn="ct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sz="1600" dirty="0">
                  <a:solidFill>
                    <a:srgbClr val="00B050"/>
                  </a:solidFill>
                  <a:latin typeface="メイリオ" panose="020B0604030504040204" pitchFamily="50" charset="-128"/>
                  <a:ea typeface="メイリオ" panose="020B0604030504040204" pitchFamily="50" charset="-128"/>
                </a:rPr>
                <a:t>写真は、構図の水平・垂直</a:t>
              </a:r>
              <a:endParaRPr lang="en-US" altLang="ja-JP" sz="1600" dirty="0">
                <a:solidFill>
                  <a:srgbClr val="00B050"/>
                </a:solidFill>
                <a:latin typeface="メイリオ" panose="020B0604030504040204" pitchFamily="50" charset="-128"/>
                <a:ea typeface="メイリオ" panose="020B0604030504040204" pitchFamily="50" charset="-128"/>
              </a:endParaRPr>
            </a:p>
            <a:p>
              <a:pPr algn="ctr"/>
              <a:r>
                <a:rPr lang="ja-JP" altLang="en-US" sz="1600" dirty="0">
                  <a:solidFill>
                    <a:srgbClr val="00B050"/>
                  </a:solidFill>
                  <a:latin typeface="メイリオ" panose="020B0604030504040204" pitchFamily="50" charset="-128"/>
                  <a:ea typeface="メイリオ" panose="020B0604030504040204" pitchFamily="50" charset="-128"/>
                </a:rPr>
                <a:t>を意識する</a:t>
              </a:r>
            </a:p>
          </p:txBody>
        </p:sp>
        <p:sp>
          <p:nvSpPr>
            <p:cNvPr id="30" name="テキスト ボックス 29"/>
            <p:cNvSpPr txBox="1"/>
            <p:nvPr/>
          </p:nvSpPr>
          <p:spPr>
            <a:xfrm>
              <a:off x="4781360" y="5157192"/>
              <a:ext cx="3221527" cy="307777"/>
            </a:xfrm>
            <a:prstGeom prst="rect">
              <a:avLst/>
            </a:prstGeom>
            <a:noFill/>
          </p:spPr>
          <p:txBody>
            <a:bodyPr wrap="square" rtlCol="0">
              <a:spAutoFit/>
            </a:bodyPr>
            <a:lstStyle/>
            <a:p>
              <a:pPr algn="ctr"/>
              <a:r>
                <a:rPr kumimoji="1" lang="ja-JP" altLang="en-US" sz="1400" dirty="0">
                  <a:solidFill>
                    <a:srgbClr val="FF0000"/>
                  </a:solidFill>
                  <a:latin typeface="メイリオ" panose="020B0604030504040204" pitchFamily="50" charset="-128"/>
                  <a:ea typeface="メイリオ" panose="020B0604030504040204" pitchFamily="50" charset="-128"/>
                </a:rPr>
                <a:t>ここにキャプションと出典を記入する</a:t>
              </a:r>
              <a:endParaRPr kumimoji="1" lang="en-US" altLang="ja-JP" sz="1400" dirty="0">
                <a:solidFill>
                  <a:srgbClr val="FF0000"/>
                </a:solidFill>
                <a:latin typeface="メイリオ" panose="020B0604030504040204" pitchFamily="50" charset="-128"/>
                <a:ea typeface="メイリオ" panose="020B0604030504040204" pitchFamily="50" charset="-128"/>
              </a:endParaRPr>
            </a:p>
          </p:txBody>
        </p:sp>
      </p:grpSp>
      <p:sp>
        <p:nvSpPr>
          <p:cNvPr id="32" name="左右矢印 31"/>
          <p:cNvSpPr/>
          <p:nvPr/>
        </p:nvSpPr>
        <p:spPr>
          <a:xfrm>
            <a:off x="8042838" y="1725664"/>
            <a:ext cx="1101162" cy="175964"/>
          </a:xfrm>
          <a:prstGeom prst="lef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29954" y="2066215"/>
            <a:ext cx="1107996" cy="1938992"/>
          </a:xfrm>
          <a:prstGeom prst="rect">
            <a:avLst/>
          </a:prstGeom>
          <a:noFill/>
        </p:spPr>
        <p:txBody>
          <a:bodyPr vert="eaVert" wrap="none" rtlCol="0">
            <a:spAutoFit/>
          </a:bodyPr>
          <a:lstStyle/>
          <a:p>
            <a:r>
              <a:rPr kumimoji="1" lang="ja-JP" altLang="en-US" sz="1200" dirty="0">
                <a:solidFill>
                  <a:srgbClr val="00B0F0"/>
                </a:solidFill>
                <a:latin typeface="メイリオ" panose="020B0604030504040204" pitchFamily="50" charset="-128"/>
                <a:ea typeface="メイリオ" panose="020B0604030504040204" pitchFamily="50" charset="-128"/>
              </a:rPr>
              <a:t>これらの例を参照して、</a:t>
            </a:r>
            <a:endParaRPr kumimoji="1" lang="en-US" altLang="ja-JP" sz="1200" dirty="0">
              <a:solidFill>
                <a:srgbClr val="00B0F0"/>
              </a:solidFill>
              <a:latin typeface="メイリオ" panose="020B0604030504040204" pitchFamily="50" charset="-128"/>
              <a:ea typeface="メイリオ" panose="020B0604030504040204" pitchFamily="50" charset="-128"/>
            </a:endParaRPr>
          </a:p>
          <a:p>
            <a:r>
              <a:rPr kumimoji="1" lang="ja-JP" altLang="en-US" sz="1200" dirty="0">
                <a:solidFill>
                  <a:srgbClr val="00B0F0"/>
                </a:solidFill>
                <a:latin typeface="メイリオ" panose="020B0604030504040204" pitchFamily="50" charset="-128"/>
                <a:ea typeface="メイリオ" panose="020B0604030504040204" pitchFamily="50" charset="-128"/>
              </a:rPr>
              <a:t>画像、データ、表など</a:t>
            </a:r>
            <a:endParaRPr kumimoji="1" lang="en-US" altLang="ja-JP" sz="1200" dirty="0">
              <a:solidFill>
                <a:srgbClr val="00B0F0"/>
              </a:solidFill>
              <a:latin typeface="メイリオ" panose="020B0604030504040204" pitchFamily="50" charset="-128"/>
              <a:ea typeface="メイリオ" panose="020B0604030504040204" pitchFamily="50" charset="-128"/>
            </a:endParaRPr>
          </a:p>
          <a:p>
            <a:r>
              <a:rPr kumimoji="1" lang="ja-JP" altLang="en-US" sz="1200" dirty="0">
                <a:solidFill>
                  <a:srgbClr val="00B0F0"/>
                </a:solidFill>
                <a:latin typeface="メイリオ" panose="020B0604030504040204" pitchFamily="50" charset="-128"/>
                <a:ea typeface="メイリオ" panose="020B0604030504040204" pitchFamily="50" charset="-128"/>
              </a:rPr>
              <a:t>適宜レイアウトする．</a:t>
            </a:r>
            <a:endParaRPr kumimoji="1" lang="en-US" altLang="ja-JP" sz="1200" dirty="0">
              <a:solidFill>
                <a:srgbClr val="00B0F0"/>
              </a:solidFill>
              <a:latin typeface="メイリオ" panose="020B0604030504040204" pitchFamily="50" charset="-128"/>
              <a:ea typeface="メイリオ" panose="020B0604030504040204" pitchFamily="50" charset="-128"/>
            </a:endParaRPr>
          </a:p>
          <a:p>
            <a:r>
              <a:rPr kumimoji="1" lang="ja-JP" altLang="en-US" sz="1200" dirty="0">
                <a:solidFill>
                  <a:srgbClr val="00B0F0"/>
                </a:solidFill>
                <a:latin typeface="メイリオ" panose="020B0604030504040204" pitchFamily="50" charset="-128"/>
                <a:ea typeface="メイリオ" panose="020B0604030504040204" pitchFamily="50" charset="-128"/>
              </a:rPr>
              <a:t>必要に応じ、複数ページに</a:t>
            </a:r>
            <a:endParaRPr kumimoji="1" lang="en-US" altLang="ja-JP" sz="1200" dirty="0">
              <a:solidFill>
                <a:srgbClr val="00B0F0"/>
              </a:solidFill>
              <a:latin typeface="メイリオ" panose="020B0604030504040204" pitchFamily="50" charset="-128"/>
              <a:ea typeface="メイリオ" panose="020B0604030504040204" pitchFamily="50" charset="-128"/>
            </a:endParaRPr>
          </a:p>
          <a:p>
            <a:r>
              <a:rPr kumimoji="1" lang="ja-JP" altLang="en-US" sz="1200" dirty="0">
                <a:solidFill>
                  <a:srgbClr val="00B0F0"/>
                </a:solidFill>
                <a:latin typeface="メイリオ" panose="020B0604030504040204" pitchFamily="50" charset="-128"/>
                <a:ea typeface="メイリオ" panose="020B0604030504040204" pitchFamily="50" charset="-128"/>
              </a:rPr>
              <a:t>わたって同様に作成する．</a:t>
            </a:r>
          </a:p>
        </p:txBody>
      </p:sp>
    </p:spTree>
    <p:extLst>
      <p:ext uri="{BB962C8B-B14F-4D97-AF65-F5344CB8AC3E}">
        <p14:creationId xmlns:p14="http://schemas.microsoft.com/office/powerpoint/2010/main" val="55032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467547" y="339774"/>
            <a:ext cx="8352922" cy="576064"/>
          </a:xfrm>
        </p:spPr>
        <p:txBody>
          <a:bodyPr>
            <a:noAutofit/>
          </a:bodyPr>
          <a:lstStyle/>
          <a:p>
            <a:r>
              <a:rPr kumimoji="1" lang="ja-JP" altLang="en-US" sz="1600" dirty="0">
                <a:latin typeface="メイリオ" panose="020B0604030504040204" pitchFamily="50" charset="-128"/>
                <a:ea typeface="メイリオ" panose="020B0604030504040204" pitchFamily="50" charset="-128"/>
              </a:rPr>
              <a:t>（</a:t>
            </a:r>
            <a:r>
              <a:rPr kumimoji="1" lang="en-US" altLang="ja-JP" sz="1600" dirty="0">
                <a:latin typeface="メイリオ" panose="020B0604030504040204" pitchFamily="50" charset="-128"/>
                <a:ea typeface="メイリオ" panose="020B0604030504040204" pitchFamily="50" charset="-128"/>
              </a:rPr>
              <a:t>D</a:t>
            </a:r>
            <a:r>
              <a:rPr kumimoji="1" lang="ja-JP" altLang="en-US" sz="1600" dirty="0">
                <a:latin typeface="メイリオ" panose="020B0604030504040204" pitchFamily="50" charset="-128"/>
                <a:ea typeface="メイリオ" panose="020B0604030504040204" pitchFamily="50" charset="-128"/>
              </a:rPr>
              <a:t>）フィールドワーク内容</a:t>
            </a:r>
            <a:r>
              <a:rPr lang="ja-JP" altLang="en-US" sz="1600" dirty="0">
                <a:latin typeface="メイリオ" panose="020B0604030504040204" pitchFamily="50" charset="-128"/>
                <a:ea typeface="メイリオ" panose="020B0604030504040204" pitchFamily="50" charset="-128"/>
              </a:rPr>
              <a:t>－ （３）既往研究・既往作品との</a:t>
            </a:r>
            <a:r>
              <a:rPr lang="ja-JP" altLang="en-US" sz="1600" dirty="0">
                <a:solidFill>
                  <a:srgbClr val="00B0F0"/>
                </a:solidFill>
                <a:latin typeface="メイリオ" panose="020B0604030504040204" pitchFamily="50" charset="-128"/>
                <a:ea typeface="メイリオ" panose="020B0604030504040204" pitchFamily="50" charset="-128"/>
              </a:rPr>
              <a:t>比較＜その２＞</a:t>
            </a:r>
            <a:r>
              <a:rPr lang="ja-JP" altLang="en-US" sz="1600" dirty="0">
                <a:latin typeface="メイリオ" panose="020B0604030504040204" pitchFamily="50" charset="-128"/>
                <a:ea typeface="メイリオ" panose="020B0604030504040204" pitchFamily="50" charset="-128"/>
              </a:rPr>
              <a:t>の結果</a:t>
            </a:r>
            <a:br>
              <a:rPr lang="en-US" altLang="ja-JP" sz="1600" dirty="0">
                <a:latin typeface="メイリオ" panose="020B0604030504040204" pitchFamily="50" charset="-128"/>
                <a:ea typeface="メイリオ" panose="020B0604030504040204" pitchFamily="50" charset="-128"/>
              </a:rPr>
            </a:br>
            <a:r>
              <a:rPr lang="ja-JP" altLang="en-US" sz="1600" dirty="0">
                <a:solidFill>
                  <a:srgbClr val="FF0000"/>
                </a:solidFill>
                <a:latin typeface="メイリオ" panose="020B0604030504040204" pitchFamily="50" charset="-128"/>
                <a:ea typeface="メイリオ" panose="020B0604030504040204" pitchFamily="50" charset="-128"/>
              </a:rPr>
              <a:t>「ここに各自の選んだ</a:t>
            </a:r>
            <a:r>
              <a:rPr lang="ja-JP" altLang="en-US" sz="1600" dirty="0">
                <a:solidFill>
                  <a:srgbClr val="FFC000"/>
                </a:solidFill>
                <a:latin typeface="メイリオ" panose="020B0604030504040204" pitchFamily="50" charset="-128"/>
                <a:ea typeface="メイリオ" panose="020B0604030504040204" pitchFamily="50" charset="-128"/>
              </a:rPr>
              <a:t>主題＝切り口①</a:t>
            </a:r>
            <a:r>
              <a:rPr lang="ja-JP" altLang="en-US" sz="1600" u="sng" dirty="0">
                <a:solidFill>
                  <a:srgbClr val="FF0000"/>
                </a:solidFill>
                <a:latin typeface="メイリオ" panose="020B0604030504040204" pitchFamily="50" charset="-128"/>
                <a:ea typeface="メイリオ" panose="020B0604030504040204" pitchFamily="50" charset="-128"/>
              </a:rPr>
              <a:t>とは別の異なる場所・着目箇所を入れる</a:t>
            </a:r>
            <a:r>
              <a:rPr lang="ja-JP" altLang="en-US" sz="1600" dirty="0">
                <a:solidFill>
                  <a:srgbClr val="FF0000"/>
                </a:solidFill>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に関する</a:t>
            </a:r>
            <a:br>
              <a:rPr lang="en-US" altLang="ja-JP" sz="1600" dirty="0">
                <a:latin typeface="メイリオ" panose="020B0604030504040204" pitchFamily="50" charset="-128"/>
                <a:ea typeface="メイリオ" panose="020B0604030504040204" pitchFamily="50" charset="-128"/>
              </a:rPr>
            </a:br>
            <a:r>
              <a:rPr lang="ja-JP" altLang="en-US" sz="1600" dirty="0">
                <a:solidFill>
                  <a:srgbClr val="FF0000"/>
                </a:solidFill>
                <a:latin typeface="メイリオ" panose="020B0604030504040204" pitchFamily="50" charset="-128"/>
                <a:ea typeface="メイリオ" panose="020B0604030504040204" pitchFamily="50" charset="-128"/>
              </a:rPr>
              <a:t>「ここに各自の選んだ</a:t>
            </a:r>
            <a:r>
              <a:rPr lang="ja-JP" altLang="en-US" sz="1600" dirty="0">
                <a:solidFill>
                  <a:srgbClr val="7030A0"/>
                </a:solidFill>
                <a:latin typeface="メイリオ" panose="020B0604030504040204" pitchFamily="50" charset="-128"/>
                <a:ea typeface="メイリオ" panose="020B0604030504040204" pitchFamily="50" charset="-128"/>
              </a:rPr>
              <a:t>主題＝切り口②機能・役割・着目点</a:t>
            </a:r>
            <a:r>
              <a:rPr lang="ja-JP" altLang="en-US" sz="1600" dirty="0">
                <a:solidFill>
                  <a:srgbClr val="FF0000"/>
                </a:solidFill>
                <a:latin typeface="メイリオ" panose="020B0604030504040204" pitchFamily="50" charset="-128"/>
                <a:ea typeface="メイリオ" panose="020B0604030504040204" pitchFamily="50" charset="-128"/>
              </a:rPr>
              <a:t>を入れる」</a:t>
            </a:r>
            <a:r>
              <a:rPr lang="ja-JP" altLang="en-US" sz="1600" dirty="0">
                <a:latin typeface="メイリオ" panose="020B0604030504040204" pitchFamily="50" charset="-128"/>
                <a:ea typeface="メイリオ" panose="020B0604030504040204" pitchFamily="50" charset="-128"/>
              </a:rPr>
              <a:t>との比較</a:t>
            </a:r>
            <a:br>
              <a:rPr lang="en-US" altLang="ja-JP" sz="1600" dirty="0">
                <a:solidFill>
                  <a:srgbClr val="FF0000"/>
                </a:solidFill>
                <a:latin typeface="メイリオ" panose="020B0604030504040204" pitchFamily="50" charset="-128"/>
                <a:ea typeface="メイリオ" panose="020B0604030504040204" pitchFamily="50" charset="-128"/>
              </a:rPr>
            </a:br>
            <a:endParaRPr kumimoji="1" lang="ja-JP" altLang="en-US" sz="1600" dirty="0">
              <a:latin typeface="メイリオ" panose="020B0604030504040204" pitchFamily="50" charset="-128"/>
              <a:ea typeface="メイリオ" panose="020B0604030504040204" pitchFamily="50" charset="-128"/>
            </a:endParaRPr>
          </a:p>
        </p:txBody>
      </p:sp>
      <p:sp>
        <p:nvSpPr>
          <p:cNvPr id="9" name="スライド番号プレースホルダ 3"/>
          <p:cNvSpPr>
            <a:spLocks noGrp="1"/>
          </p:cNvSpPr>
          <p:nvPr>
            <p:ph type="sldNum" sz="quarter" idx="12"/>
          </p:nvPr>
        </p:nvSpPr>
        <p:spPr>
          <a:xfrm>
            <a:off x="6553200" y="6356350"/>
            <a:ext cx="2133600" cy="365125"/>
          </a:xfrm>
        </p:spPr>
        <p:txBody>
          <a:bodyPr/>
          <a:lstStyle/>
          <a:p>
            <a:fld id="{6B28CED7-3EE1-4DD9-A9F0-0841E22313A2}" type="slidenum">
              <a:rPr kumimoji="1" lang="ja-JP" altLang="en-US" smtClean="0">
                <a:latin typeface="メイリオ" panose="020B0604030504040204" pitchFamily="50" charset="-128"/>
                <a:ea typeface="メイリオ" panose="020B0604030504040204" pitchFamily="50" charset="-128"/>
              </a:rPr>
              <a:pPr/>
              <a:t>13</a:t>
            </a:fld>
            <a:endParaRPr kumimoji="1" lang="ja-JP" altLang="en-US"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393656" y="5435640"/>
            <a:ext cx="8510313" cy="523220"/>
          </a:xfrm>
          <a:prstGeom prst="rect">
            <a:avLst/>
          </a:prstGeom>
          <a:noFill/>
          <a:ln>
            <a:solidFill>
              <a:schemeClr val="tx1"/>
            </a:solidFill>
          </a:ln>
        </p:spPr>
        <p:txBody>
          <a:bodyPr wrap="square" rtlCol="0">
            <a:spAutoFit/>
          </a:bodyPr>
          <a:lstStyle/>
          <a:p>
            <a:r>
              <a:rPr kumimoji="1" lang="ja-JP" altLang="en-US" sz="1400" dirty="0">
                <a:solidFill>
                  <a:srgbClr val="FF0000"/>
                </a:solidFill>
                <a:latin typeface="メイリオ" panose="020B0604030504040204" pitchFamily="50" charset="-128"/>
                <a:ea typeface="メイリオ" panose="020B0604030504040204" pitchFamily="50" charset="-128"/>
              </a:rPr>
              <a:t>このページに貼り付けた画像やデータによって、（</a:t>
            </a:r>
            <a:r>
              <a:rPr kumimoji="1" lang="en-US" altLang="ja-JP" sz="1400" dirty="0">
                <a:solidFill>
                  <a:srgbClr val="FF0000"/>
                </a:solidFill>
                <a:latin typeface="メイリオ" panose="020B0604030504040204" pitchFamily="50" charset="-128"/>
                <a:ea typeface="メイリオ" panose="020B0604030504040204" pitchFamily="50" charset="-128"/>
              </a:rPr>
              <a:t>D)-(</a:t>
            </a:r>
            <a:r>
              <a:rPr kumimoji="1" lang="ja-JP" altLang="en-US" sz="1400" dirty="0">
                <a:solidFill>
                  <a:srgbClr val="FF0000"/>
                </a:solidFill>
                <a:latin typeface="メイリオ" panose="020B0604030504040204" pitchFamily="50" charset="-128"/>
                <a:ea typeface="メイリオ" panose="020B0604030504040204" pitchFamily="50" charset="-128"/>
              </a:rPr>
              <a:t>３）既往研究・既往作品との比較＜その２＞の結果として、各自の主題＝切り口に関連して、どのようなことが言えるのかを簡潔にまとめる．</a:t>
            </a:r>
          </a:p>
        </p:txBody>
      </p:sp>
      <p:sp>
        <p:nvSpPr>
          <p:cNvPr id="21" name="左右矢印 20"/>
          <p:cNvSpPr/>
          <p:nvPr/>
        </p:nvSpPr>
        <p:spPr>
          <a:xfrm>
            <a:off x="4333783" y="1768225"/>
            <a:ext cx="544684" cy="180284"/>
          </a:xfrm>
          <a:prstGeom prst="leftRightArrow">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grpSp>
        <p:nvGrpSpPr>
          <p:cNvPr id="24" name="グループ化 23"/>
          <p:cNvGrpSpPr/>
          <p:nvPr/>
        </p:nvGrpSpPr>
        <p:grpSpPr>
          <a:xfrm>
            <a:off x="129562" y="6235666"/>
            <a:ext cx="5927817" cy="517817"/>
            <a:chOff x="1645297" y="6157403"/>
            <a:chExt cx="5927817" cy="517817"/>
          </a:xfrm>
        </p:grpSpPr>
        <p:sp>
          <p:nvSpPr>
            <p:cNvPr id="17" name="テキスト ボックス 16"/>
            <p:cNvSpPr txBox="1"/>
            <p:nvPr/>
          </p:nvSpPr>
          <p:spPr>
            <a:xfrm>
              <a:off x="2771800" y="6157403"/>
              <a:ext cx="4801314" cy="461665"/>
            </a:xfrm>
            <a:prstGeom prst="rect">
              <a:avLst/>
            </a:prstGeom>
            <a:noFill/>
          </p:spPr>
          <p:txBody>
            <a:bodyPr wrap="none" rtlCol="0">
              <a:spAutoFit/>
            </a:bodyPr>
            <a:lstStyle/>
            <a:p>
              <a:r>
                <a:rPr kumimoji="1" lang="ja-JP" altLang="en-US" sz="1200" dirty="0">
                  <a:solidFill>
                    <a:srgbClr val="00B050"/>
                  </a:solidFill>
                  <a:latin typeface="メイリオ" panose="020B0604030504040204" pitchFamily="50" charset="-128"/>
                  <a:ea typeface="メイリオ" panose="020B0604030504040204" pitchFamily="50" charset="-128"/>
                </a:rPr>
                <a:t>左右のマージンを均等にそろえる。</a:t>
              </a:r>
              <a:endParaRPr kumimoji="1" lang="en-US" altLang="ja-JP" sz="1200" dirty="0">
                <a:solidFill>
                  <a:srgbClr val="00B050"/>
                </a:solidFill>
                <a:latin typeface="メイリオ" panose="020B0604030504040204" pitchFamily="50" charset="-128"/>
                <a:ea typeface="メイリオ" panose="020B0604030504040204" pitchFamily="50" charset="-128"/>
              </a:endParaRPr>
            </a:p>
            <a:p>
              <a:r>
                <a:rPr kumimoji="1" lang="ja-JP" altLang="en-US" sz="1200" dirty="0">
                  <a:solidFill>
                    <a:srgbClr val="00B050"/>
                  </a:solidFill>
                  <a:latin typeface="メイリオ" panose="020B0604030504040204" pitchFamily="50" charset="-128"/>
                  <a:ea typeface="メイリオ" panose="020B0604030504040204" pitchFamily="50" charset="-128"/>
                </a:rPr>
                <a:t>センターのマージンは両サイドより狭い方が引き締まって見える．</a:t>
              </a:r>
            </a:p>
          </p:txBody>
        </p:sp>
        <p:sp>
          <p:nvSpPr>
            <p:cNvPr id="20" name="左右矢印 19"/>
            <p:cNvSpPr/>
            <p:nvPr/>
          </p:nvSpPr>
          <p:spPr>
            <a:xfrm>
              <a:off x="1645297" y="6175315"/>
              <a:ext cx="971600" cy="216024"/>
            </a:xfrm>
            <a:prstGeom prst="lef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22" name="左右矢印 21"/>
            <p:cNvSpPr/>
            <p:nvPr/>
          </p:nvSpPr>
          <p:spPr>
            <a:xfrm>
              <a:off x="2268842" y="6459196"/>
              <a:ext cx="339009" cy="216024"/>
            </a:xfrm>
            <a:prstGeom prst="leftRightArrow">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grpSp>
      <p:sp>
        <p:nvSpPr>
          <p:cNvPr id="25" name="テキスト ボックス 24"/>
          <p:cNvSpPr txBox="1"/>
          <p:nvPr/>
        </p:nvSpPr>
        <p:spPr>
          <a:xfrm>
            <a:off x="6003637" y="5962054"/>
            <a:ext cx="2816833" cy="923330"/>
          </a:xfrm>
          <a:prstGeom prst="rect">
            <a:avLst/>
          </a:prstGeom>
          <a:noFill/>
        </p:spPr>
        <p:txBody>
          <a:bodyPr wrap="square" rtlCol="0">
            <a:spAutoFit/>
          </a:bodyPr>
          <a:lstStyle/>
          <a:p>
            <a:r>
              <a:rPr lang="ja-JP" altLang="en-US" sz="900" dirty="0">
                <a:solidFill>
                  <a:srgbClr val="00B0F0"/>
                </a:solidFill>
                <a:latin typeface="メイリオ" panose="020B0604030504040204" pitchFamily="50" charset="-128"/>
                <a:ea typeface="メイリオ" panose="020B0604030504040204" pitchFamily="50" charset="-128"/>
              </a:rPr>
              <a:t>キャプション＝図のタイトル説明</a:t>
            </a:r>
            <a:endParaRPr lang="en-US" altLang="ja-JP" sz="900" dirty="0">
              <a:solidFill>
                <a:srgbClr val="00B0F0"/>
              </a:solidFill>
              <a:latin typeface="メイリオ" panose="020B0604030504040204" pitchFamily="50" charset="-128"/>
              <a:ea typeface="メイリオ" panose="020B0604030504040204" pitchFamily="50" charset="-128"/>
            </a:endParaRPr>
          </a:p>
          <a:p>
            <a:r>
              <a:rPr lang="ja-JP" altLang="en-US" sz="900" dirty="0">
                <a:solidFill>
                  <a:srgbClr val="00B0F0"/>
                </a:solidFill>
                <a:latin typeface="メイリオ" panose="020B0604030504040204" pitchFamily="50" charset="-128"/>
                <a:ea typeface="メイリオ" panose="020B0604030504040204" pitchFamily="50" charset="-128"/>
              </a:rPr>
              <a:t>→　写真や図の場合は下に、表の場合は上に置く．</a:t>
            </a:r>
            <a:endParaRPr lang="en-US" altLang="ja-JP" sz="900" dirty="0">
              <a:solidFill>
                <a:srgbClr val="00B0F0"/>
              </a:solidFill>
              <a:latin typeface="メイリオ" panose="020B0604030504040204" pitchFamily="50" charset="-128"/>
              <a:ea typeface="メイリオ" panose="020B0604030504040204" pitchFamily="50" charset="-128"/>
            </a:endParaRPr>
          </a:p>
          <a:p>
            <a:r>
              <a:rPr lang="ja-JP" altLang="en-US" sz="900" dirty="0">
                <a:solidFill>
                  <a:srgbClr val="00B0F0"/>
                </a:solidFill>
                <a:latin typeface="メイリオ" panose="020B0604030504040204" pitchFamily="50" charset="-128"/>
                <a:ea typeface="メイリオ" panose="020B0604030504040204" pitchFamily="50" charset="-128"/>
              </a:rPr>
              <a:t>出典＝図やデータの出所．</a:t>
            </a:r>
            <a:endParaRPr lang="en-US" altLang="ja-JP" sz="900" dirty="0">
              <a:solidFill>
                <a:srgbClr val="00B0F0"/>
              </a:solidFill>
              <a:latin typeface="メイリオ" panose="020B0604030504040204" pitchFamily="50" charset="-128"/>
              <a:ea typeface="メイリオ" panose="020B0604030504040204" pitchFamily="50" charset="-128"/>
            </a:endParaRPr>
          </a:p>
          <a:p>
            <a:r>
              <a:rPr lang="ja-JP" altLang="en-US" sz="900" dirty="0">
                <a:solidFill>
                  <a:srgbClr val="00B0F0"/>
                </a:solidFill>
                <a:latin typeface="メイリオ" panose="020B0604030504040204" pitchFamily="50" charset="-128"/>
                <a:ea typeface="メイリオ" panose="020B0604030504040204" pitchFamily="50" charset="-128"/>
              </a:rPr>
              <a:t>→　自分で撮ったものは「筆者撮影」と記す．</a:t>
            </a:r>
            <a:endParaRPr lang="en-US" altLang="ja-JP" sz="900" dirty="0">
              <a:solidFill>
                <a:srgbClr val="00B0F0"/>
              </a:solidFill>
              <a:latin typeface="メイリオ" panose="020B0604030504040204" pitchFamily="50" charset="-128"/>
              <a:ea typeface="メイリオ" panose="020B0604030504040204" pitchFamily="50" charset="-128"/>
            </a:endParaRPr>
          </a:p>
          <a:p>
            <a:r>
              <a:rPr kumimoji="1" lang="ja-JP" altLang="en-US" sz="900" dirty="0">
                <a:solidFill>
                  <a:srgbClr val="00B0F0"/>
                </a:solidFill>
                <a:latin typeface="メイリオ" panose="020B0604030504040204" pitchFamily="50" charset="-128"/>
                <a:ea typeface="メイリオ" panose="020B0604030504040204" pitchFamily="50" charset="-128"/>
              </a:rPr>
              <a:t>→　同じ出典のものが数ケある場合は、まとめて</a:t>
            </a:r>
            <a:endParaRPr kumimoji="1" lang="en-US" altLang="ja-JP" sz="900" dirty="0">
              <a:solidFill>
                <a:srgbClr val="00B0F0"/>
              </a:solidFill>
              <a:latin typeface="メイリオ" panose="020B0604030504040204" pitchFamily="50" charset="-128"/>
              <a:ea typeface="メイリオ" panose="020B0604030504040204" pitchFamily="50" charset="-128"/>
            </a:endParaRPr>
          </a:p>
          <a:p>
            <a:r>
              <a:rPr lang="ja-JP" altLang="en-US" sz="900" dirty="0">
                <a:solidFill>
                  <a:srgbClr val="00B0F0"/>
                </a:solidFill>
                <a:latin typeface="メイリオ" panose="020B0604030504040204" pitchFamily="50" charset="-128"/>
                <a:ea typeface="メイリオ" panose="020B0604030504040204" pitchFamily="50" charset="-128"/>
              </a:rPr>
              <a:t>　</a:t>
            </a:r>
            <a:r>
              <a:rPr kumimoji="1" lang="ja-JP" altLang="en-US" sz="900" dirty="0">
                <a:solidFill>
                  <a:srgbClr val="00B0F0"/>
                </a:solidFill>
                <a:latin typeface="メイリオ" panose="020B0604030504040204" pitchFamily="50" charset="-128"/>
                <a:ea typeface="メイリオ" panose="020B0604030504040204" pitchFamily="50" charset="-128"/>
              </a:rPr>
              <a:t>「全て筆者撮影」などとする。</a:t>
            </a:r>
          </a:p>
        </p:txBody>
      </p:sp>
      <p:cxnSp>
        <p:nvCxnSpPr>
          <p:cNvPr id="27" name="直線コネクタ 26"/>
          <p:cNvCxnSpPr/>
          <p:nvPr/>
        </p:nvCxnSpPr>
        <p:spPr>
          <a:xfrm>
            <a:off x="0" y="908721"/>
            <a:ext cx="9144000" cy="0"/>
          </a:xfrm>
          <a:prstGeom prst="line">
            <a:avLst/>
          </a:prstGeom>
          <a:ln w="158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7634161" y="952139"/>
            <a:ext cx="1186309" cy="830997"/>
          </a:xfrm>
          <a:prstGeom prst="rect">
            <a:avLst/>
          </a:prstGeom>
          <a:noFill/>
        </p:spPr>
        <p:txBody>
          <a:bodyPr wrap="square" rtlCol="0">
            <a:spAutoFit/>
          </a:bodyPr>
          <a:lstStyle/>
          <a:p>
            <a:r>
              <a:rPr kumimoji="1" lang="ja-JP" altLang="en-US" sz="1200" dirty="0">
                <a:solidFill>
                  <a:srgbClr val="00B050"/>
                </a:solidFill>
                <a:latin typeface="メイリオ" panose="020B0604030504040204" pitchFamily="50" charset="-128"/>
                <a:ea typeface="メイリオ" panose="020B0604030504040204" pitchFamily="50" charset="-128"/>
              </a:rPr>
              <a:t>図のエッジ</a:t>
            </a:r>
            <a:endParaRPr kumimoji="1" lang="en-US" altLang="ja-JP" sz="1200" dirty="0">
              <a:solidFill>
                <a:srgbClr val="00B050"/>
              </a:solidFill>
              <a:latin typeface="メイリオ" panose="020B0604030504040204" pitchFamily="50" charset="-128"/>
              <a:ea typeface="メイリオ" panose="020B0604030504040204" pitchFamily="50" charset="-128"/>
            </a:endParaRPr>
          </a:p>
          <a:p>
            <a:r>
              <a:rPr kumimoji="1" lang="ja-JP" altLang="en-US" sz="1200" dirty="0">
                <a:solidFill>
                  <a:srgbClr val="00B050"/>
                </a:solidFill>
                <a:latin typeface="メイリオ" panose="020B0604030504040204" pitchFamily="50" charset="-128"/>
                <a:ea typeface="メイリオ" panose="020B0604030504040204" pitchFamily="50" charset="-128"/>
              </a:rPr>
              <a:t>（この頁では上下、左右）をそろえる</a:t>
            </a:r>
          </a:p>
        </p:txBody>
      </p:sp>
      <p:cxnSp>
        <p:nvCxnSpPr>
          <p:cNvPr id="34" name="直線コネクタ 33"/>
          <p:cNvCxnSpPr/>
          <p:nvPr/>
        </p:nvCxnSpPr>
        <p:spPr>
          <a:xfrm>
            <a:off x="0" y="5179655"/>
            <a:ext cx="9144000" cy="0"/>
          </a:xfrm>
          <a:prstGeom prst="line">
            <a:avLst/>
          </a:prstGeom>
          <a:ln w="158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32" name="左右矢印 31"/>
          <p:cNvSpPr/>
          <p:nvPr/>
        </p:nvSpPr>
        <p:spPr>
          <a:xfrm>
            <a:off x="7484351" y="1751399"/>
            <a:ext cx="1633635" cy="197110"/>
          </a:xfrm>
          <a:prstGeom prst="lef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217052" y="2100139"/>
            <a:ext cx="1107996" cy="1938992"/>
          </a:xfrm>
          <a:prstGeom prst="rect">
            <a:avLst/>
          </a:prstGeom>
          <a:noFill/>
        </p:spPr>
        <p:txBody>
          <a:bodyPr vert="eaVert" wrap="none" rtlCol="0">
            <a:spAutoFit/>
          </a:bodyPr>
          <a:lstStyle/>
          <a:p>
            <a:r>
              <a:rPr kumimoji="1" lang="ja-JP" altLang="en-US" sz="1200" dirty="0">
                <a:solidFill>
                  <a:srgbClr val="00B0F0"/>
                </a:solidFill>
                <a:latin typeface="メイリオ" panose="020B0604030504040204" pitchFamily="50" charset="-128"/>
                <a:ea typeface="メイリオ" panose="020B0604030504040204" pitchFamily="50" charset="-128"/>
              </a:rPr>
              <a:t>これらの例を参照して、</a:t>
            </a:r>
            <a:endParaRPr kumimoji="1" lang="en-US" altLang="ja-JP" sz="1200" dirty="0">
              <a:solidFill>
                <a:srgbClr val="00B0F0"/>
              </a:solidFill>
              <a:latin typeface="メイリオ" panose="020B0604030504040204" pitchFamily="50" charset="-128"/>
              <a:ea typeface="メイリオ" panose="020B0604030504040204" pitchFamily="50" charset="-128"/>
            </a:endParaRPr>
          </a:p>
          <a:p>
            <a:r>
              <a:rPr kumimoji="1" lang="ja-JP" altLang="en-US" sz="1200" dirty="0">
                <a:solidFill>
                  <a:srgbClr val="00B0F0"/>
                </a:solidFill>
                <a:latin typeface="メイリオ" panose="020B0604030504040204" pitchFamily="50" charset="-128"/>
                <a:ea typeface="メイリオ" panose="020B0604030504040204" pitchFamily="50" charset="-128"/>
              </a:rPr>
              <a:t>画像、データ、表など</a:t>
            </a:r>
            <a:endParaRPr kumimoji="1" lang="en-US" altLang="ja-JP" sz="1200" dirty="0">
              <a:solidFill>
                <a:srgbClr val="00B0F0"/>
              </a:solidFill>
              <a:latin typeface="メイリオ" panose="020B0604030504040204" pitchFamily="50" charset="-128"/>
              <a:ea typeface="メイリオ" panose="020B0604030504040204" pitchFamily="50" charset="-128"/>
            </a:endParaRPr>
          </a:p>
          <a:p>
            <a:r>
              <a:rPr kumimoji="1" lang="ja-JP" altLang="en-US" sz="1200" dirty="0">
                <a:solidFill>
                  <a:srgbClr val="00B0F0"/>
                </a:solidFill>
                <a:latin typeface="メイリオ" panose="020B0604030504040204" pitchFamily="50" charset="-128"/>
                <a:ea typeface="メイリオ" panose="020B0604030504040204" pitchFamily="50" charset="-128"/>
              </a:rPr>
              <a:t>適宜レイアウトする．</a:t>
            </a:r>
            <a:endParaRPr kumimoji="1" lang="en-US" altLang="ja-JP" sz="1200" dirty="0">
              <a:solidFill>
                <a:srgbClr val="00B0F0"/>
              </a:solidFill>
              <a:latin typeface="メイリオ" panose="020B0604030504040204" pitchFamily="50" charset="-128"/>
              <a:ea typeface="メイリオ" panose="020B0604030504040204" pitchFamily="50" charset="-128"/>
            </a:endParaRPr>
          </a:p>
          <a:p>
            <a:r>
              <a:rPr kumimoji="1" lang="ja-JP" altLang="en-US" sz="1200" dirty="0">
                <a:solidFill>
                  <a:srgbClr val="00B0F0"/>
                </a:solidFill>
                <a:latin typeface="メイリオ" panose="020B0604030504040204" pitchFamily="50" charset="-128"/>
                <a:ea typeface="メイリオ" panose="020B0604030504040204" pitchFamily="50" charset="-128"/>
              </a:rPr>
              <a:t>必要に応じ、複数ページに</a:t>
            </a:r>
            <a:endParaRPr kumimoji="1" lang="en-US" altLang="ja-JP" sz="1200" dirty="0">
              <a:solidFill>
                <a:srgbClr val="00B0F0"/>
              </a:solidFill>
              <a:latin typeface="メイリオ" panose="020B0604030504040204" pitchFamily="50" charset="-128"/>
              <a:ea typeface="メイリオ" panose="020B0604030504040204" pitchFamily="50" charset="-128"/>
            </a:endParaRPr>
          </a:p>
          <a:p>
            <a:r>
              <a:rPr kumimoji="1" lang="ja-JP" altLang="en-US" sz="1200" dirty="0">
                <a:solidFill>
                  <a:srgbClr val="00B0F0"/>
                </a:solidFill>
                <a:latin typeface="メイリオ" panose="020B0604030504040204" pitchFamily="50" charset="-128"/>
                <a:ea typeface="メイリオ" panose="020B0604030504040204" pitchFamily="50" charset="-128"/>
              </a:rPr>
              <a:t>わたって同様に作成する．</a:t>
            </a:r>
          </a:p>
        </p:txBody>
      </p:sp>
      <p:grpSp>
        <p:nvGrpSpPr>
          <p:cNvPr id="23" name="グループ化 22"/>
          <p:cNvGrpSpPr/>
          <p:nvPr/>
        </p:nvGrpSpPr>
        <p:grpSpPr>
          <a:xfrm>
            <a:off x="4211960" y="908720"/>
            <a:ext cx="3960030" cy="4568156"/>
            <a:chOff x="4356386" y="895047"/>
            <a:chExt cx="3960030" cy="4568156"/>
          </a:xfrm>
        </p:grpSpPr>
        <p:sp>
          <p:nvSpPr>
            <p:cNvPr id="26" name="正方形/長方形 25"/>
            <p:cNvSpPr/>
            <p:nvPr/>
          </p:nvSpPr>
          <p:spPr>
            <a:xfrm>
              <a:off x="5028592" y="895047"/>
              <a:ext cx="2594486" cy="1940379"/>
            </a:xfrm>
            <a:prstGeom prst="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solidFill>
                    <a:srgbClr val="FF0000"/>
                  </a:solidFill>
                  <a:latin typeface="メイリオ" panose="020B0604030504040204" pitchFamily="50" charset="-128"/>
                  <a:ea typeface="メイリオ" panose="020B0604030504040204" pitchFamily="50" charset="-128"/>
                </a:rPr>
                <a:t>Image</a:t>
              </a:r>
            </a:p>
            <a:p>
              <a:pPr algn="ct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FF0000"/>
                  </a:solidFill>
                  <a:latin typeface="メイリオ" panose="020B0604030504040204" pitchFamily="50" charset="-128"/>
                  <a:ea typeface="メイリオ" panose="020B0604030504040204" pitchFamily="50" charset="-128"/>
                </a:rPr>
                <a:t>（</a:t>
              </a:r>
              <a:r>
                <a:rPr lang="en-US" altLang="ja-JP" sz="1100" dirty="0">
                  <a:solidFill>
                    <a:srgbClr val="FF0000"/>
                  </a:solidFill>
                  <a:latin typeface="メイリオ" panose="020B0604030504040204" pitchFamily="50" charset="-128"/>
                  <a:ea typeface="メイリオ" panose="020B0604030504040204" pitchFamily="50" charset="-128"/>
                </a:rPr>
                <a:t>D)</a:t>
              </a:r>
              <a:r>
                <a:rPr lang="ja-JP" altLang="en-US" sz="1100" dirty="0">
                  <a:solidFill>
                    <a:srgbClr val="FF0000"/>
                  </a:solidFill>
                  <a:latin typeface="メイリオ" panose="020B0604030504040204" pitchFamily="50" charset="-128"/>
                  <a:ea typeface="メイリオ" panose="020B0604030504040204" pitchFamily="50" charset="-128"/>
                </a:rPr>
                <a:t>－（３）既往研究・既往作品との比較において得られた</a:t>
              </a: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FF0000"/>
                  </a:solidFill>
                  <a:latin typeface="メイリオ" panose="020B0604030504040204" pitchFamily="50" charset="-128"/>
                  <a:ea typeface="メイリオ" panose="020B0604030504040204" pitchFamily="50" charset="-128"/>
                </a:rPr>
                <a:t>各自の主題＝切り口に関連する</a:t>
              </a: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FF0000"/>
                  </a:solidFill>
                  <a:latin typeface="メイリオ" panose="020B0604030504040204" pitchFamily="50" charset="-128"/>
                  <a:ea typeface="メイリオ" panose="020B0604030504040204" pitchFamily="50" charset="-128"/>
                </a:rPr>
                <a:t>画像やデータなど</a:t>
              </a: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FF0000"/>
                  </a:solidFill>
                  <a:latin typeface="メイリオ" panose="020B0604030504040204" pitchFamily="50" charset="-128"/>
                  <a:ea typeface="メイリオ" panose="020B0604030504040204" pitchFamily="50" charset="-128"/>
                </a:rPr>
                <a:t>を貼り付ける</a:t>
              </a:r>
              <a:endParaRPr lang="en-US" altLang="ja-JP" sz="1100" dirty="0">
                <a:solidFill>
                  <a:srgbClr val="FF0000"/>
                </a:solidFill>
                <a:latin typeface="メイリオ" panose="020B0604030504040204" pitchFamily="50" charset="-128"/>
                <a:ea typeface="メイリオ" panose="020B0604030504040204" pitchFamily="50" charset="-128"/>
              </a:endParaRPr>
            </a:p>
            <a:p>
              <a:pPr algn="ct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00B050"/>
                  </a:solidFill>
                  <a:latin typeface="メイリオ" panose="020B0604030504040204" pitchFamily="50" charset="-128"/>
                  <a:ea typeface="メイリオ" panose="020B0604030504040204" pitchFamily="50" charset="-128"/>
                </a:rPr>
                <a:t>写真は、構図の水平・垂直</a:t>
              </a:r>
              <a:endParaRPr lang="en-US" altLang="ja-JP" sz="1100" dirty="0">
                <a:solidFill>
                  <a:srgbClr val="00B050"/>
                </a:solidFill>
                <a:latin typeface="メイリオ" panose="020B0604030504040204" pitchFamily="50" charset="-128"/>
                <a:ea typeface="メイリオ" panose="020B0604030504040204" pitchFamily="50" charset="-128"/>
              </a:endParaRPr>
            </a:p>
            <a:p>
              <a:pPr algn="ctr"/>
              <a:r>
                <a:rPr lang="ja-JP" altLang="en-US" sz="1100" dirty="0">
                  <a:solidFill>
                    <a:srgbClr val="00B050"/>
                  </a:solidFill>
                  <a:latin typeface="メイリオ" panose="020B0604030504040204" pitchFamily="50" charset="-128"/>
                  <a:ea typeface="メイリオ" panose="020B0604030504040204" pitchFamily="50" charset="-128"/>
                </a:rPr>
                <a:t>を意識する</a:t>
              </a:r>
              <a:endParaRPr lang="ja-JP" altLang="en-US" dirty="0">
                <a:solidFill>
                  <a:srgbClr val="FF0000"/>
                </a:solidFill>
                <a:latin typeface="メイリオ" panose="020B0604030504040204" pitchFamily="50" charset="-128"/>
                <a:ea typeface="メイリオ" panose="020B0604030504040204" pitchFamily="50" charset="-128"/>
              </a:endParaRPr>
            </a:p>
          </p:txBody>
        </p:sp>
        <p:sp>
          <p:nvSpPr>
            <p:cNvPr id="31" name="テキスト ボックス 30"/>
            <p:cNvSpPr txBox="1"/>
            <p:nvPr/>
          </p:nvSpPr>
          <p:spPr>
            <a:xfrm>
              <a:off x="4356386" y="2852667"/>
              <a:ext cx="3938898" cy="307777"/>
            </a:xfrm>
            <a:prstGeom prst="rect">
              <a:avLst/>
            </a:prstGeom>
            <a:noFill/>
          </p:spPr>
          <p:txBody>
            <a:bodyPr wrap="square" rtlCol="0">
              <a:spAutoFit/>
            </a:bodyPr>
            <a:lstStyle/>
            <a:p>
              <a:pPr algn="ctr"/>
              <a:r>
                <a:rPr kumimoji="1" lang="ja-JP" altLang="en-US" sz="1400" dirty="0">
                  <a:solidFill>
                    <a:srgbClr val="FF0000"/>
                  </a:solidFill>
                  <a:latin typeface="メイリオ" panose="020B0604030504040204" pitchFamily="50" charset="-128"/>
                  <a:ea typeface="メイリオ" panose="020B0604030504040204" pitchFamily="50" charset="-128"/>
                </a:rPr>
                <a:t>ここにキャプションと出典を記入する</a:t>
              </a:r>
              <a:endParaRPr kumimoji="1" lang="en-US" altLang="ja-JP" sz="1400" dirty="0">
                <a:solidFill>
                  <a:srgbClr val="FF0000"/>
                </a:solidFill>
                <a:latin typeface="メイリオ" panose="020B0604030504040204" pitchFamily="50" charset="-128"/>
                <a:ea typeface="メイリオ" panose="020B0604030504040204" pitchFamily="50" charset="-128"/>
              </a:endParaRPr>
            </a:p>
          </p:txBody>
        </p:sp>
        <p:sp>
          <p:nvSpPr>
            <p:cNvPr id="33" name="正方形/長方形 32"/>
            <p:cNvSpPr/>
            <p:nvPr/>
          </p:nvSpPr>
          <p:spPr>
            <a:xfrm>
              <a:off x="5022893" y="3212976"/>
              <a:ext cx="2594486" cy="1940379"/>
            </a:xfrm>
            <a:prstGeom prst="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solidFill>
                    <a:srgbClr val="FF0000"/>
                  </a:solidFill>
                  <a:latin typeface="メイリオ" panose="020B0604030504040204" pitchFamily="50" charset="-128"/>
                  <a:ea typeface="メイリオ" panose="020B0604030504040204" pitchFamily="50" charset="-128"/>
                </a:rPr>
                <a:t>Image</a:t>
              </a:r>
            </a:p>
            <a:p>
              <a:pPr algn="ct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FF0000"/>
                  </a:solidFill>
                  <a:latin typeface="メイリオ" panose="020B0604030504040204" pitchFamily="50" charset="-128"/>
                  <a:ea typeface="メイリオ" panose="020B0604030504040204" pitchFamily="50" charset="-128"/>
                </a:rPr>
                <a:t>（</a:t>
              </a:r>
              <a:r>
                <a:rPr lang="en-US" altLang="ja-JP" sz="1100" dirty="0">
                  <a:solidFill>
                    <a:srgbClr val="FF0000"/>
                  </a:solidFill>
                  <a:latin typeface="メイリオ" panose="020B0604030504040204" pitchFamily="50" charset="-128"/>
                  <a:ea typeface="メイリオ" panose="020B0604030504040204" pitchFamily="50" charset="-128"/>
                </a:rPr>
                <a:t>D)</a:t>
              </a:r>
              <a:r>
                <a:rPr lang="ja-JP" altLang="en-US" sz="1100" dirty="0">
                  <a:solidFill>
                    <a:srgbClr val="FF0000"/>
                  </a:solidFill>
                  <a:latin typeface="メイリオ" panose="020B0604030504040204" pitchFamily="50" charset="-128"/>
                  <a:ea typeface="メイリオ" panose="020B0604030504040204" pitchFamily="50" charset="-128"/>
                </a:rPr>
                <a:t>－（３）既往研究・既往作品との比較において得られた</a:t>
              </a: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FF0000"/>
                  </a:solidFill>
                  <a:latin typeface="メイリオ" panose="020B0604030504040204" pitchFamily="50" charset="-128"/>
                  <a:ea typeface="メイリオ" panose="020B0604030504040204" pitchFamily="50" charset="-128"/>
                </a:rPr>
                <a:t>各自の主題＝切り口に関連する</a:t>
              </a: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FF0000"/>
                  </a:solidFill>
                  <a:latin typeface="メイリオ" panose="020B0604030504040204" pitchFamily="50" charset="-128"/>
                  <a:ea typeface="メイリオ" panose="020B0604030504040204" pitchFamily="50" charset="-128"/>
                </a:rPr>
                <a:t>画像やデータなど</a:t>
              </a: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FF0000"/>
                  </a:solidFill>
                  <a:latin typeface="メイリオ" panose="020B0604030504040204" pitchFamily="50" charset="-128"/>
                  <a:ea typeface="メイリオ" panose="020B0604030504040204" pitchFamily="50" charset="-128"/>
                </a:rPr>
                <a:t>を貼り付ける</a:t>
              </a:r>
              <a:endParaRPr lang="en-US" altLang="ja-JP" sz="1100" dirty="0">
                <a:solidFill>
                  <a:srgbClr val="FF0000"/>
                </a:solidFill>
                <a:latin typeface="メイリオ" panose="020B0604030504040204" pitchFamily="50" charset="-128"/>
                <a:ea typeface="メイリオ" panose="020B0604030504040204" pitchFamily="50" charset="-128"/>
              </a:endParaRPr>
            </a:p>
            <a:p>
              <a:pPr algn="ct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00B050"/>
                  </a:solidFill>
                  <a:latin typeface="メイリオ" panose="020B0604030504040204" pitchFamily="50" charset="-128"/>
                  <a:ea typeface="メイリオ" panose="020B0604030504040204" pitchFamily="50" charset="-128"/>
                </a:rPr>
                <a:t>写真は、構図の水平・垂直</a:t>
              </a:r>
              <a:endParaRPr lang="en-US" altLang="ja-JP" sz="1100" dirty="0">
                <a:solidFill>
                  <a:srgbClr val="00B050"/>
                </a:solidFill>
                <a:latin typeface="メイリオ" panose="020B0604030504040204" pitchFamily="50" charset="-128"/>
                <a:ea typeface="メイリオ" panose="020B0604030504040204" pitchFamily="50" charset="-128"/>
              </a:endParaRPr>
            </a:p>
            <a:p>
              <a:pPr algn="ctr"/>
              <a:r>
                <a:rPr lang="ja-JP" altLang="en-US" sz="1100" dirty="0">
                  <a:solidFill>
                    <a:srgbClr val="00B050"/>
                  </a:solidFill>
                  <a:latin typeface="メイリオ" panose="020B0604030504040204" pitchFamily="50" charset="-128"/>
                  <a:ea typeface="メイリオ" panose="020B0604030504040204" pitchFamily="50" charset="-128"/>
                </a:rPr>
                <a:t>を意識する</a:t>
              </a:r>
              <a:endParaRPr lang="ja-JP" altLang="en-US" dirty="0">
                <a:solidFill>
                  <a:srgbClr val="FF0000"/>
                </a:solidFill>
                <a:latin typeface="メイリオ" panose="020B0604030504040204" pitchFamily="50" charset="-128"/>
                <a:ea typeface="メイリオ" panose="020B0604030504040204" pitchFamily="50" charset="-128"/>
              </a:endParaRPr>
            </a:p>
          </p:txBody>
        </p:sp>
        <p:sp>
          <p:nvSpPr>
            <p:cNvPr id="35" name="テキスト ボックス 34"/>
            <p:cNvSpPr txBox="1"/>
            <p:nvPr/>
          </p:nvSpPr>
          <p:spPr>
            <a:xfrm>
              <a:off x="4377518" y="5155426"/>
              <a:ext cx="3938898" cy="307777"/>
            </a:xfrm>
            <a:prstGeom prst="rect">
              <a:avLst/>
            </a:prstGeom>
            <a:noFill/>
          </p:spPr>
          <p:txBody>
            <a:bodyPr wrap="square" rtlCol="0">
              <a:spAutoFit/>
            </a:bodyPr>
            <a:lstStyle/>
            <a:p>
              <a:pPr algn="ctr"/>
              <a:r>
                <a:rPr kumimoji="1" lang="ja-JP" altLang="en-US" sz="1400" dirty="0">
                  <a:solidFill>
                    <a:srgbClr val="FF0000"/>
                  </a:solidFill>
                  <a:latin typeface="メイリオ" panose="020B0604030504040204" pitchFamily="50" charset="-128"/>
                  <a:ea typeface="メイリオ" panose="020B0604030504040204" pitchFamily="50" charset="-128"/>
                </a:rPr>
                <a:t>ここにキャプションと出典を記入する</a:t>
              </a:r>
              <a:endParaRPr kumimoji="1" lang="en-US" altLang="ja-JP" sz="1400" dirty="0">
                <a:solidFill>
                  <a:srgbClr val="FF0000"/>
                </a:solidFill>
                <a:latin typeface="メイリオ" panose="020B0604030504040204" pitchFamily="50" charset="-128"/>
                <a:ea typeface="メイリオ" panose="020B0604030504040204" pitchFamily="50" charset="-128"/>
              </a:endParaRPr>
            </a:p>
          </p:txBody>
        </p:sp>
      </p:grpSp>
      <p:grpSp>
        <p:nvGrpSpPr>
          <p:cNvPr id="37" name="グループ化 36"/>
          <p:cNvGrpSpPr/>
          <p:nvPr/>
        </p:nvGrpSpPr>
        <p:grpSpPr>
          <a:xfrm>
            <a:off x="1044018" y="920552"/>
            <a:ext cx="3960030" cy="4568156"/>
            <a:chOff x="4356386" y="895047"/>
            <a:chExt cx="3960030" cy="4568156"/>
          </a:xfrm>
        </p:grpSpPr>
        <p:sp>
          <p:nvSpPr>
            <p:cNvPr id="38" name="正方形/長方形 37"/>
            <p:cNvSpPr/>
            <p:nvPr/>
          </p:nvSpPr>
          <p:spPr>
            <a:xfrm>
              <a:off x="5028592" y="895047"/>
              <a:ext cx="2594486" cy="1940379"/>
            </a:xfrm>
            <a:prstGeom prst="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solidFill>
                    <a:srgbClr val="FF0000"/>
                  </a:solidFill>
                  <a:latin typeface="メイリオ" panose="020B0604030504040204" pitchFamily="50" charset="-128"/>
                  <a:ea typeface="メイリオ" panose="020B0604030504040204" pitchFamily="50" charset="-128"/>
                </a:rPr>
                <a:t>Image</a:t>
              </a:r>
            </a:p>
            <a:p>
              <a:pPr algn="ct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FF0000"/>
                  </a:solidFill>
                  <a:latin typeface="メイリオ" panose="020B0604030504040204" pitchFamily="50" charset="-128"/>
                  <a:ea typeface="メイリオ" panose="020B0604030504040204" pitchFamily="50" charset="-128"/>
                </a:rPr>
                <a:t>（</a:t>
              </a:r>
              <a:r>
                <a:rPr lang="en-US" altLang="ja-JP" sz="1100" dirty="0">
                  <a:solidFill>
                    <a:srgbClr val="FF0000"/>
                  </a:solidFill>
                  <a:latin typeface="メイリオ" panose="020B0604030504040204" pitchFamily="50" charset="-128"/>
                  <a:ea typeface="メイリオ" panose="020B0604030504040204" pitchFamily="50" charset="-128"/>
                </a:rPr>
                <a:t>D)</a:t>
              </a:r>
              <a:r>
                <a:rPr lang="ja-JP" altLang="en-US" sz="1100" dirty="0">
                  <a:solidFill>
                    <a:srgbClr val="FF0000"/>
                  </a:solidFill>
                  <a:latin typeface="メイリオ" panose="020B0604030504040204" pitchFamily="50" charset="-128"/>
                  <a:ea typeface="メイリオ" panose="020B0604030504040204" pitchFamily="50" charset="-128"/>
                </a:rPr>
                <a:t>－（３）既往研究・既往作品との比較において得られた</a:t>
              </a: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FF0000"/>
                  </a:solidFill>
                  <a:latin typeface="メイリオ" panose="020B0604030504040204" pitchFamily="50" charset="-128"/>
                  <a:ea typeface="メイリオ" panose="020B0604030504040204" pitchFamily="50" charset="-128"/>
                </a:rPr>
                <a:t>各自の主題＝切り口に関連する</a:t>
              </a: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FF0000"/>
                  </a:solidFill>
                  <a:latin typeface="メイリオ" panose="020B0604030504040204" pitchFamily="50" charset="-128"/>
                  <a:ea typeface="メイリオ" panose="020B0604030504040204" pitchFamily="50" charset="-128"/>
                </a:rPr>
                <a:t>画像やデータなど</a:t>
              </a: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FF0000"/>
                  </a:solidFill>
                  <a:latin typeface="メイリオ" panose="020B0604030504040204" pitchFamily="50" charset="-128"/>
                  <a:ea typeface="メイリオ" panose="020B0604030504040204" pitchFamily="50" charset="-128"/>
                </a:rPr>
                <a:t>を貼り付ける</a:t>
              </a:r>
              <a:endParaRPr lang="en-US" altLang="ja-JP" sz="1100" dirty="0">
                <a:solidFill>
                  <a:srgbClr val="FF0000"/>
                </a:solidFill>
                <a:latin typeface="メイリオ" panose="020B0604030504040204" pitchFamily="50" charset="-128"/>
                <a:ea typeface="メイリオ" panose="020B0604030504040204" pitchFamily="50" charset="-128"/>
              </a:endParaRPr>
            </a:p>
            <a:p>
              <a:pPr algn="ct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00B050"/>
                  </a:solidFill>
                  <a:latin typeface="メイリオ" panose="020B0604030504040204" pitchFamily="50" charset="-128"/>
                  <a:ea typeface="メイリオ" panose="020B0604030504040204" pitchFamily="50" charset="-128"/>
                </a:rPr>
                <a:t>写真は、構図の水平・垂直</a:t>
              </a:r>
              <a:endParaRPr lang="en-US" altLang="ja-JP" sz="1100" dirty="0">
                <a:solidFill>
                  <a:srgbClr val="00B050"/>
                </a:solidFill>
                <a:latin typeface="メイリオ" panose="020B0604030504040204" pitchFamily="50" charset="-128"/>
                <a:ea typeface="メイリオ" panose="020B0604030504040204" pitchFamily="50" charset="-128"/>
              </a:endParaRPr>
            </a:p>
            <a:p>
              <a:pPr algn="ctr"/>
              <a:r>
                <a:rPr lang="ja-JP" altLang="en-US" sz="1100" dirty="0">
                  <a:solidFill>
                    <a:srgbClr val="00B050"/>
                  </a:solidFill>
                  <a:latin typeface="メイリオ" panose="020B0604030504040204" pitchFamily="50" charset="-128"/>
                  <a:ea typeface="メイリオ" panose="020B0604030504040204" pitchFamily="50" charset="-128"/>
                </a:rPr>
                <a:t>を意識する</a:t>
              </a:r>
              <a:endParaRPr lang="ja-JP" altLang="en-US" dirty="0">
                <a:solidFill>
                  <a:srgbClr val="FF0000"/>
                </a:solidFill>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4356386" y="2852667"/>
              <a:ext cx="3938898" cy="307777"/>
            </a:xfrm>
            <a:prstGeom prst="rect">
              <a:avLst/>
            </a:prstGeom>
            <a:noFill/>
          </p:spPr>
          <p:txBody>
            <a:bodyPr wrap="square" rtlCol="0">
              <a:spAutoFit/>
            </a:bodyPr>
            <a:lstStyle/>
            <a:p>
              <a:pPr algn="ctr"/>
              <a:r>
                <a:rPr kumimoji="1" lang="ja-JP" altLang="en-US" sz="1400" dirty="0">
                  <a:solidFill>
                    <a:srgbClr val="FF0000"/>
                  </a:solidFill>
                  <a:latin typeface="メイリオ" panose="020B0604030504040204" pitchFamily="50" charset="-128"/>
                  <a:ea typeface="メイリオ" panose="020B0604030504040204" pitchFamily="50" charset="-128"/>
                </a:rPr>
                <a:t>ここにキャプションと出典を記入する</a:t>
              </a:r>
              <a:endParaRPr kumimoji="1" lang="en-US" altLang="ja-JP" sz="1400" dirty="0">
                <a:solidFill>
                  <a:srgbClr val="FF0000"/>
                </a:solidFill>
                <a:latin typeface="メイリオ" panose="020B0604030504040204" pitchFamily="50" charset="-128"/>
                <a:ea typeface="メイリオ" panose="020B0604030504040204" pitchFamily="50" charset="-128"/>
              </a:endParaRPr>
            </a:p>
          </p:txBody>
        </p:sp>
        <p:sp>
          <p:nvSpPr>
            <p:cNvPr id="40" name="正方形/長方形 39"/>
            <p:cNvSpPr/>
            <p:nvPr/>
          </p:nvSpPr>
          <p:spPr>
            <a:xfrm>
              <a:off x="5022893" y="3212976"/>
              <a:ext cx="2594486" cy="1940379"/>
            </a:xfrm>
            <a:prstGeom prst="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solidFill>
                    <a:srgbClr val="FF0000"/>
                  </a:solidFill>
                  <a:latin typeface="メイリオ" panose="020B0604030504040204" pitchFamily="50" charset="-128"/>
                  <a:ea typeface="メイリオ" panose="020B0604030504040204" pitchFamily="50" charset="-128"/>
                </a:rPr>
                <a:t>Image</a:t>
              </a:r>
            </a:p>
            <a:p>
              <a:pPr algn="ct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FF0000"/>
                  </a:solidFill>
                  <a:latin typeface="メイリオ" panose="020B0604030504040204" pitchFamily="50" charset="-128"/>
                  <a:ea typeface="メイリオ" panose="020B0604030504040204" pitchFamily="50" charset="-128"/>
                </a:rPr>
                <a:t>（</a:t>
              </a:r>
              <a:r>
                <a:rPr lang="en-US" altLang="ja-JP" sz="1100" dirty="0">
                  <a:solidFill>
                    <a:srgbClr val="FF0000"/>
                  </a:solidFill>
                  <a:latin typeface="メイリオ" panose="020B0604030504040204" pitchFamily="50" charset="-128"/>
                  <a:ea typeface="メイリオ" panose="020B0604030504040204" pitchFamily="50" charset="-128"/>
                </a:rPr>
                <a:t>D)</a:t>
              </a:r>
              <a:r>
                <a:rPr lang="ja-JP" altLang="en-US" sz="1100" dirty="0">
                  <a:solidFill>
                    <a:srgbClr val="FF0000"/>
                  </a:solidFill>
                  <a:latin typeface="メイリオ" panose="020B0604030504040204" pitchFamily="50" charset="-128"/>
                  <a:ea typeface="メイリオ" panose="020B0604030504040204" pitchFamily="50" charset="-128"/>
                </a:rPr>
                <a:t>－（３）既往研究・既往作品との比較において得られた</a:t>
              </a: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FF0000"/>
                  </a:solidFill>
                  <a:latin typeface="メイリオ" panose="020B0604030504040204" pitchFamily="50" charset="-128"/>
                  <a:ea typeface="メイリオ" panose="020B0604030504040204" pitchFamily="50" charset="-128"/>
                </a:rPr>
                <a:t>各自の主題＝切り口に関連する</a:t>
              </a: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FF0000"/>
                  </a:solidFill>
                  <a:latin typeface="メイリオ" panose="020B0604030504040204" pitchFamily="50" charset="-128"/>
                  <a:ea typeface="メイリオ" panose="020B0604030504040204" pitchFamily="50" charset="-128"/>
                </a:rPr>
                <a:t>画像やデータなど</a:t>
              </a: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FF0000"/>
                  </a:solidFill>
                  <a:latin typeface="メイリオ" panose="020B0604030504040204" pitchFamily="50" charset="-128"/>
                  <a:ea typeface="メイリオ" panose="020B0604030504040204" pitchFamily="50" charset="-128"/>
                </a:rPr>
                <a:t>を貼り付ける</a:t>
              </a:r>
              <a:endParaRPr lang="en-US" altLang="ja-JP" sz="1100" dirty="0">
                <a:solidFill>
                  <a:srgbClr val="FF0000"/>
                </a:solidFill>
                <a:latin typeface="メイリオ" panose="020B0604030504040204" pitchFamily="50" charset="-128"/>
                <a:ea typeface="メイリオ" panose="020B0604030504040204" pitchFamily="50" charset="-128"/>
              </a:endParaRPr>
            </a:p>
            <a:p>
              <a:pPr algn="ct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00B050"/>
                  </a:solidFill>
                  <a:latin typeface="メイリオ" panose="020B0604030504040204" pitchFamily="50" charset="-128"/>
                  <a:ea typeface="メイリオ" panose="020B0604030504040204" pitchFamily="50" charset="-128"/>
                </a:rPr>
                <a:t>写真は、構図の水平・垂直</a:t>
              </a:r>
              <a:endParaRPr lang="en-US" altLang="ja-JP" sz="1100" dirty="0">
                <a:solidFill>
                  <a:srgbClr val="00B050"/>
                </a:solidFill>
                <a:latin typeface="メイリオ" panose="020B0604030504040204" pitchFamily="50" charset="-128"/>
                <a:ea typeface="メイリオ" panose="020B0604030504040204" pitchFamily="50" charset="-128"/>
              </a:endParaRPr>
            </a:p>
            <a:p>
              <a:pPr algn="ctr"/>
              <a:r>
                <a:rPr lang="ja-JP" altLang="en-US" sz="1100" dirty="0">
                  <a:solidFill>
                    <a:srgbClr val="00B050"/>
                  </a:solidFill>
                  <a:latin typeface="メイリオ" panose="020B0604030504040204" pitchFamily="50" charset="-128"/>
                  <a:ea typeface="メイリオ" panose="020B0604030504040204" pitchFamily="50" charset="-128"/>
                </a:rPr>
                <a:t>を意識する</a:t>
              </a:r>
              <a:endParaRPr lang="ja-JP" altLang="en-US" dirty="0">
                <a:solidFill>
                  <a:srgbClr val="FF0000"/>
                </a:solidFill>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4377518" y="5155426"/>
              <a:ext cx="3938898" cy="307777"/>
            </a:xfrm>
            <a:prstGeom prst="rect">
              <a:avLst/>
            </a:prstGeom>
            <a:noFill/>
          </p:spPr>
          <p:txBody>
            <a:bodyPr wrap="square" rtlCol="0">
              <a:spAutoFit/>
            </a:bodyPr>
            <a:lstStyle/>
            <a:p>
              <a:pPr algn="ctr"/>
              <a:r>
                <a:rPr kumimoji="1" lang="ja-JP" altLang="en-US" sz="1400" dirty="0">
                  <a:solidFill>
                    <a:srgbClr val="FF0000"/>
                  </a:solidFill>
                  <a:latin typeface="メイリオ" panose="020B0604030504040204" pitchFamily="50" charset="-128"/>
                  <a:ea typeface="メイリオ" panose="020B0604030504040204" pitchFamily="50" charset="-128"/>
                </a:rPr>
                <a:t>ここにキャプションと出典を記入する</a:t>
              </a:r>
              <a:endParaRPr kumimoji="1" lang="en-US" altLang="ja-JP" sz="1400" dirty="0">
                <a:solidFill>
                  <a:srgbClr val="FF0000"/>
                </a:solidFill>
                <a:latin typeface="メイリオ" panose="020B0604030504040204" pitchFamily="50" charset="-128"/>
                <a:ea typeface="メイリオ" panose="020B0604030504040204" pitchFamily="50" charset="-128"/>
              </a:endParaRPr>
            </a:p>
          </p:txBody>
        </p:sp>
      </p:grpSp>
      <p:sp>
        <p:nvSpPr>
          <p:cNvPr id="42" name="左右矢印 41"/>
          <p:cNvSpPr/>
          <p:nvPr/>
        </p:nvSpPr>
        <p:spPr>
          <a:xfrm>
            <a:off x="15279" y="1780954"/>
            <a:ext cx="1677872" cy="214750"/>
          </a:xfrm>
          <a:prstGeom prst="lef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cxnSp>
        <p:nvCxnSpPr>
          <p:cNvPr id="43" name="直線コネクタ 42"/>
          <p:cNvCxnSpPr/>
          <p:nvPr/>
        </p:nvCxnSpPr>
        <p:spPr>
          <a:xfrm>
            <a:off x="1710525" y="195460"/>
            <a:ext cx="0" cy="5263437"/>
          </a:xfrm>
          <a:prstGeom prst="line">
            <a:avLst/>
          </a:prstGeom>
          <a:ln w="15875">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7484351" y="195460"/>
            <a:ext cx="0" cy="5263437"/>
          </a:xfrm>
          <a:prstGeom prst="line">
            <a:avLst/>
          </a:prstGeom>
          <a:ln w="15875">
            <a:solidFill>
              <a:srgbClr val="00B05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6142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6B28CED7-3EE1-4DD9-A9F0-0841E22313A2}" type="slidenum">
              <a:rPr kumimoji="1" lang="ja-JP" altLang="en-US" smtClean="0">
                <a:latin typeface="メイリオ" panose="020B0604030504040204" pitchFamily="50" charset="-128"/>
                <a:ea typeface="メイリオ" panose="020B0604030504040204" pitchFamily="50" charset="-128"/>
              </a:rPr>
              <a:pPr/>
              <a:t>14</a:t>
            </a:fld>
            <a:endParaRPr kumimoji="1" lang="ja-JP" altLang="en-US">
              <a:latin typeface="メイリオ" panose="020B0604030504040204" pitchFamily="50" charset="-128"/>
              <a:ea typeface="メイリオ" panose="020B0604030504040204" pitchFamily="50" charset="-128"/>
            </a:endParaRPr>
          </a:p>
        </p:txBody>
      </p:sp>
      <p:sp>
        <p:nvSpPr>
          <p:cNvPr id="5" name="タイトル 4"/>
          <p:cNvSpPr>
            <a:spLocks noGrp="1"/>
          </p:cNvSpPr>
          <p:nvPr>
            <p:ph type="ctrTitle"/>
          </p:nvPr>
        </p:nvSpPr>
        <p:spPr>
          <a:xfrm>
            <a:off x="683567" y="177023"/>
            <a:ext cx="8064897" cy="653131"/>
          </a:xfrm>
        </p:spPr>
        <p:txBody>
          <a:bodyPr>
            <a:normAutofit fontScale="90000"/>
          </a:bodyPr>
          <a:lstStyle/>
          <a:p>
            <a:r>
              <a:rPr kumimoji="1" lang="ja-JP" altLang="en-US" sz="4000" dirty="0">
                <a:latin typeface="メイリオ" panose="020B0604030504040204" pitchFamily="50" charset="-128"/>
                <a:ea typeface="メイリオ" panose="020B0604030504040204" pitchFamily="50" charset="-128"/>
              </a:rPr>
              <a:t>（</a:t>
            </a:r>
            <a:r>
              <a:rPr lang="en-US" altLang="ja-JP" sz="4000" dirty="0">
                <a:latin typeface="メイリオ" panose="020B0604030504040204" pitchFamily="50" charset="-128"/>
                <a:ea typeface="メイリオ" panose="020B0604030504040204" pitchFamily="50" charset="-128"/>
              </a:rPr>
              <a:t>E</a:t>
            </a:r>
            <a:r>
              <a:rPr kumimoji="1" lang="ja-JP" altLang="en-US" sz="4000" dirty="0">
                <a:latin typeface="メイリオ" panose="020B0604030504040204" pitchFamily="50" charset="-128"/>
                <a:ea typeface="メイリオ" panose="020B0604030504040204" pitchFamily="50" charset="-128"/>
              </a:rPr>
              <a:t>）問いに対する回答</a:t>
            </a:r>
          </a:p>
        </p:txBody>
      </p:sp>
      <p:sp>
        <p:nvSpPr>
          <p:cNvPr id="6" name="サブタイトル 5"/>
          <p:cNvSpPr>
            <a:spLocks noGrp="1"/>
          </p:cNvSpPr>
          <p:nvPr>
            <p:ph type="subTitle" idx="1"/>
          </p:nvPr>
        </p:nvSpPr>
        <p:spPr>
          <a:xfrm>
            <a:off x="683567" y="881338"/>
            <a:ext cx="8064897" cy="1145582"/>
          </a:xfrm>
          <a:ln>
            <a:solidFill>
              <a:schemeClr val="tx1"/>
            </a:solidFill>
          </a:ln>
        </p:spPr>
        <p:txBody>
          <a:bodyPr>
            <a:normAutofit/>
          </a:bodyPr>
          <a:lstStyle/>
          <a:p>
            <a:pPr algn="l"/>
            <a:r>
              <a:rPr lang="ja-JP" altLang="en-US" sz="1400" dirty="0">
                <a:solidFill>
                  <a:schemeClr val="tx1"/>
                </a:solidFill>
                <a:latin typeface="メイリオ" panose="020B0604030504040204" pitchFamily="50" charset="-128"/>
                <a:ea typeface="メイリオ" panose="020B0604030504040204" pitchFamily="50" charset="-128"/>
              </a:rPr>
              <a:t>（</a:t>
            </a:r>
            <a:r>
              <a:rPr lang="en-US" altLang="ja-JP" sz="1400" dirty="0">
                <a:solidFill>
                  <a:schemeClr val="tx1"/>
                </a:solidFill>
                <a:latin typeface="メイリオ" panose="020B0604030504040204" pitchFamily="50" charset="-128"/>
                <a:ea typeface="メイリオ" panose="020B0604030504040204" pitchFamily="50" charset="-128"/>
              </a:rPr>
              <a:t>D</a:t>
            </a:r>
            <a:r>
              <a:rPr lang="ja-JP" altLang="en-US" sz="1400" dirty="0">
                <a:solidFill>
                  <a:schemeClr val="tx1"/>
                </a:solidFill>
                <a:latin typeface="メイリオ" panose="020B0604030504040204" pitchFamily="50" charset="-128"/>
                <a:ea typeface="メイリオ" panose="020B0604030504040204" pitchFamily="50" charset="-128"/>
              </a:rPr>
              <a:t>）フィールドワーク内容－（１）敷地調査結果から得られた回答：</a:t>
            </a:r>
            <a:endParaRPr lang="en-US" altLang="ja-JP" sz="1400" dirty="0">
              <a:solidFill>
                <a:schemeClr val="tx1"/>
              </a:solidFill>
              <a:latin typeface="メイリオ" panose="020B0604030504040204" pitchFamily="50" charset="-128"/>
              <a:ea typeface="メイリオ" panose="020B0604030504040204" pitchFamily="50" charset="-128"/>
            </a:endParaRPr>
          </a:p>
          <a:p>
            <a:pPr marL="285750" indent="-285750" algn="l">
              <a:buFont typeface="Arial" panose="020B0604020202020204" pitchFamily="34" charset="0"/>
              <a:buChar char="•"/>
            </a:pPr>
            <a:r>
              <a:rPr lang="ja-JP" altLang="en-US" sz="1300" dirty="0">
                <a:solidFill>
                  <a:srgbClr val="FF0000"/>
                </a:solidFill>
                <a:latin typeface="メイリオ" panose="020B0604030504040204" pitchFamily="50" charset="-128"/>
                <a:ea typeface="メイリオ" panose="020B0604030504040204" pitchFamily="50" charset="-128"/>
              </a:rPr>
              <a:t>ここに各自の回答を書く．（</a:t>
            </a:r>
            <a:r>
              <a:rPr lang="en-US" altLang="ja-JP" sz="1300" dirty="0">
                <a:solidFill>
                  <a:srgbClr val="FF0000"/>
                </a:solidFill>
                <a:latin typeface="メイリオ" panose="020B0604030504040204" pitchFamily="50" charset="-128"/>
                <a:ea typeface="メイリオ" panose="020B0604030504040204" pitchFamily="50" charset="-128"/>
              </a:rPr>
              <a:t>D)-</a:t>
            </a:r>
            <a:r>
              <a:rPr lang="ja-JP" altLang="en-US" sz="1300" dirty="0">
                <a:solidFill>
                  <a:srgbClr val="FF0000"/>
                </a:solidFill>
                <a:latin typeface="メイリオ" panose="020B0604030504040204" pitchFamily="50" charset="-128"/>
                <a:ea typeface="メイリオ" panose="020B0604030504040204" pitchFamily="50" charset="-128"/>
              </a:rPr>
              <a:t>（</a:t>
            </a:r>
            <a:r>
              <a:rPr lang="en-US" altLang="ja-JP" sz="1300" dirty="0">
                <a:solidFill>
                  <a:srgbClr val="FF0000"/>
                </a:solidFill>
                <a:latin typeface="メイリオ" panose="020B0604030504040204" pitchFamily="50" charset="-128"/>
                <a:ea typeface="メイリオ" panose="020B0604030504040204" pitchFamily="50" charset="-128"/>
              </a:rPr>
              <a:t>1</a:t>
            </a:r>
            <a:r>
              <a:rPr lang="ja-JP" altLang="en-US" sz="1300" dirty="0">
                <a:solidFill>
                  <a:srgbClr val="FF0000"/>
                </a:solidFill>
                <a:latin typeface="メイリオ" panose="020B0604030504040204" pitchFamily="50" charset="-128"/>
                <a:ea typeface="メイリオ" panose="020B0604030504040204" pitchFamily="50" charset="-128"/>
              </a:rPr>
              <a:t>）の各頁の次のまとめの枠内に書いた内容をここに箇条書きする．</a:t>
            </a:r>
            <a:endParaRPr kumimoji="1" lang="ja-JP" altLang="en-US" sz="1300" dirty="0">
              <a:solidFill>
                <a:srgbClr val="FF0000"/>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49528" y="7247690"/>
            <a:ext cx="8352929" cy="1938992"/>
          </a:xfrm>
          <a:prstGeom prst="rect">
            <a:avLst/>
          </a:prstGeom>
          <a:noFill/>
        </p:spPr>
        <p:txBody>
          <a:bodyPr wrap="square" rtlCol="0">
            <a:spAutoFit/>
          </a:bodyPr>
          <a:lstStyle/>
          <a:p>
            <a:r>
              <a:rPr lang="ja-JP" altLang="en-US" sz="1200" dirty="0">
                <a:solidFill>
                  <a:srgbClr val="FF0000"/>
                </a:solidFill>
                <a:latin typeface="メイリオ" panose="020B0604030504040204" pitchFamily="50" charset="-128"/>
                <a:ea typeface="メイリオ" panose="020B0604030504040204" pitchFamily="50" charset="-128"/>
              </a:rPr>
              <a:t>「問い」と「回答」がきっちり対応しているように</a:t>
            </a:r>
            <a:endParaRPr lang="en-US" altLang="ja-JP" sz="1200" dirty="0">
              <a:solidFill>
                <a:srgbClr val="FF0000"/>
              </a:solidFill>
              <a:latin typeface="メイリオ" panose="020B0604030504040204" pitchFamily="50" charset="-128"/>
              <a:ea typeface="メイリオ" panose="020B0604030504040204" pitchFamily="50" charset="-128"/>
            </a:endParaRPr>
          </a:p>
          <a:p>
            <a:endParaRPr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dirty="0">
                <a:solidFill>
                  <a:srgbClr val="FF0000"/>
                </a:solidFill>
                <a:latin typeface="メイリオ" panose="020B0604030504040204" pitchFamily="50" charset="-128"/>
                <a:ea typeface="メイリオ" panose="020B0604030504040204" pitchFamily="50" charset="-128"/>
              </a:rPr>
              <a:t>回答を導く過程（問いに対する回答の証拠）が、これまで示してきたフィールドワークの内容になる</a:t>
            </a:r>
            <a:endParaRPr lang="en-US" altLang="ja-JP" sz="1200" dirty="0">
              <a:solidFill>
                <a:srgbClr val="FF0000"/>
              </a:solidFill>
              <a:latin typeface="メイリオ" panose="020B0604030504040204" pitchFamily="50" charset="-128"/>
              <a:ea typeface="メイリオ" panose="020B0604030504040204" pitchFamily="50" charset="-128"/>
            </a:endParaRPr>
          </a:p>
          <a:p>
            <a:endParaRPr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dirty="0">
                <a:solidFill>
                  <a:srgbClr val="FF0000"/>
                </a:solidFill>
                <a:latin typeface="メイリオ" panose="020B0604030504040204" pitchFamily="50" charset="-128"/>
                <a:ea typeface="メイリオ" panose="020B0604030504040204" pitchFamily="50" charset="-128"/>
              </a:rPr>
              <a:t>主題から抽出された問題点について、</a:t>
            </a:r>
            <a:endParaRPr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dirty="0">
                <a:solidFill>
                  <a:srgbClr val="FF0000"/>
                </a:solidFill>
                <a:latin typeface="メイリオ" panose="020B0604030504040204" pitchFamily="50" charset="-128"/>
                <a:ea typeface="メイリオ" panose="020B0604030504040204" pitchFamily="50" charset="-128"/>
              </a:rPr>
              <a:t>「</a:t>
            </a:r>
            <a:r>
              <a:rPr lang="en-US" altLang="ja-JP" sz="1200" dirty="0">
                <a:solidFill>
                  <a:srgbClr val="FF0000"/>
                </a:solidFill>
                <a:latin typeface="メイリオ" panose="020B0604030504040204" pitchFamily="50" charset="-128"/>
                <a:ea typeface="メイリオ" panose="020B0604030504040204" pitchFamily="50" charset="-128"/>
              </a:rPr>
              <a:t>HOW</a:t>
            </a:r>
            <a:r>
              <a:rPr lang="ja-JP" altLang="en-US" sz="1200" dirty="0">
                <a:solidFill>
                  <a:srgbClr val="FF0000"/>
                </a:solidFill>
                <a:latin typeface="メイリオ" panose="020B0604030504040204" pitchFamily="50" charset="-128"/>
                <a:ea typeface="メイリオ" panose="020B0604030504040204" pitchFamily="50" charset="-128"/>
              </a:rPr>
              <a:t>？」（どのように？いかにして？）という（Ｃ）「問い」に回答すること</a:t>
            </a:r>
            <a:endParaRPr lang="en-US" altLang="ja-JP" sz="1200" dirty="0">
              <a:solidFill>
                <a:srgbClr val="FF0000"/>
              </a:solidFill>
              <a:latin typeface="メイリオ" panose="020B0604030504040204" pitchFamily="50" charset="-128"/>
              <a:ea typeface="メイリオ" panose="020B0604030504040204" pitchFamily="50" charset="-128"/>
            </a:endParaRPr>
          </a:p>
          <a:p>
            <a:endParaRPr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u="sng" dirty="0">
                <a:solidFill>
                  <a:srgbClr val="FF0000"/>
                </a:solidFill>
                <a:latin typeface="メイリオ" panose="020B0604030504040204" pitchFamily="50" charset="-128"/>
                <a:ea typeface="メイリオ" panose="020B0604030504040204" pitchFamily="50" charset="-128"/>
              </a:rPr>
              <a:t>フィールドワーク・レポート</a:t>
            </a:r>
            <a:r>
              <a:rPr lang="ja-JP" altLang="en-US" sz="1200" dirty="0">
                <a:solidFill>
                  <a:srgbClr val="FF0000"/>
                </a:solidFill>
                <a:latin typeface="メイリオ" panose="020B0604030504040204" pitchFamily="50" charset="-128"/>
                <a:ea typeface="メイリオ" panose="020B0604030504040204" pitchFamily="50" charset="-128"/>
              </a:rPr>
              <a:t>（テーマ・主題をもち、対象に独自の視点から切り込み、問題点を抽出して、それに回答することで、対象のある断面を明らかにする作業 ）は、</a:t>
            </a:r>
            <a:r>
              <a:rPr lang="ja-JP" altLang="en-US" sz="1200" u="sng" dirty="0">
                <a:solidFill>
                  <a:srgbClr val="FF0000"/>
                </a:solidFill>
                <a:latin typeface="メイリオ" panose="020B0604030504040204" pitchFamily="50" charset="-128"/>
                <a:ea typeface="メイリオ" panose="020B0604030504040204" pitchFamily="50" charset="-128"/>
              </a:rPr>
              <a:t>単なる現場レポート</a:t>
            </a:r>
            <a:r>
              <a:rPr lang="ja-JP" altLang="en-US" sz="1200" dirty="0">
                <a:solidFill>
                  <a:srgbClr val="FF0000"/>
                </a:solidFill>
                <a:latin typeface="メイリオ" panose="020B0604030504040204" pitchFamily="50" charset="-128"/>
                <a:ea typeface="メイリオ" panose="020B0604030504040204" pitchFamily="50" charset="-128"/>
              </a:rPr>
              <a:t>（事実の羅列）やポエム（私はこう感じました云々という単なる観想・感想）と違うことを意識すること</a:t>
            </a:r>
            <a:endParaRPr kumimoji="1" lang="ja-JP" altLang="en-US" sz="12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076418" y="1503168"/>
            <a:ext cx="7279193" cy="461665"/>
          </a:xfrm>
          <a:prstGeom prst="rect">
            <a:avLst/>
          </a:prstGeom>
          <a:noFill/>
          <a:ln>
            <a:solidFill>
              <a:srgbClr val="FF0000"/>
            </a:solidFill>
          </a:ln>
        </p:spPr>
        <p:txBody>
          <a:bodyPr wrap="square" rtlCol="0">
            <a:spAutoFit/>
          </a:bodyPr>
          <a:lstStyle/>
          <a:p>
            <a:r>
              <a:rPr lang="ja-JP" altLang="en-US" sz="1200" dirty="0">
                <a:solidFill>
                  <a:srgbClr val="FF0000"/>
                </a:solidFill>
                <a:latin typeface="メイリオ" panose="020B0604030504040204" pitchFamily="50" charset="-128"/>
                <a:ea typeface="メイリオ" panose="020B0604030504040204" pitchFamily="50" charset="-128"/>
              </a:rPr>
              <a:t>このページに貼り付けた画像やデータによって、（</a:t>
            </a:r>
            <a:r>
              <a:rPr lang="en-US" altLang="ja-JP" sz="1200" dirty="0">
                <a:solidFill>
                  <a:srgbClr val="FF0000"/>
                </a:solidFill>
                <a:latin typeface="メイリオ" panose="020B0604030504040204" pitchFamily="50" charset="-128"/>
                <a:ea typeface="メイリオ" panose="020B0604030504040204" pitchFamily="50" charset="-128"/>
              </a:rPr>
              <a:t>D)-(1)</a:t>
            </a:r>
            <a:r>
              <a:rPr lang="ja-JP" altLang="en-US" sz="1200" dirty="0">
                <a:solidFill>
                  <a:srgbClr val="FF0000"/>
                </a:solidFill>
                <a:latin typeface="メイリオ" panose="020B0604030504040204" pitchFamily="50" charset="-128"/>
                <a:ea typeface="メイリオ" panose="020B0604030504040204" pitchFamily="50" charset="-128"/>
              </a:rPr>
              <a:t>現地調査の結果として、各自の主題＝切り口に関連して、どのようなことが言えるのかを簡潔にまとめる。</a:t>
            </a:r>
          </a:p>
        </p:txBody>
      </p:sp>
      <p:grpSp>
        <p:nvGrpSpPr>
          <p:cNvPr id="9" name="グループ化 8">
            <a:extLst>
              <a:ext uri="{FF2B5EF4-FFF2-40B4-BE49-F238E27FC236}">
                <a16:creationId xmlns:a16="http://schemas.microsoft.com/office/drawing/2014/main" id="{0C93ACF8-1C12-295E-F53F-3476881F4116}"/>
              </a:ext>
            </a:extLst>
          </p:cNvPr>
          <p:cNvGrpSpPr/>
          <p:nvPr/>
        </p:nvGrpSpPr>
        <p:grpSpPr>
          <a:xfrm>
            <a:off x="696923" y="2160939"/>
            <a:ext cx="8064897" cy="1145582"/>
            <a:chOff x="696923" y="2160939"/>
            <a:chExt cx="8064897" cy="1145582"/>
          </a:xfrm>
        </p:grpSpPr>
        <p:sp>
          <p:nvSpPr>
            <p:cNvPr id="10" name="サブタイトル 5"/>
            <p:cNvSpPr txBox="1">
              <a:spLocks/>
            </p:cNvSpPr>
            <p:nvPr/>
          </p:nvSpPr>
          <p:spPr>
            <a:xfrm>
              <a:off x="696923" y="2160939"/>
              <a:ext cx="8064897" cy="1145582"/>
            </a:xfrm>
            <a:prstGeom prst="rect">
              <a:avLst/>
            </a:prstGeom>
            <a:ln>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400" dirty="0">
                  <a:solidFill>
                    <a:schemeClr val="tx1"/>
                  </a:solidFill>
                  <a:latin typeface="メイリオ" panose="020B0604030504040204" pitchFamily="50" charset="-128"/>
                  <a:ea typeface="メイリオ" panose="020B0604030504040204" pitchFamily="50" charset="-128"/>
                </a:rPr>
                <a:t>（</a:t>
              </a:r>
              <a:r>
                <a:rPr lang="en-US" altLang="ja-JP" sz="1400" dirty="0">
                  <a:solidFill>
                    <a:schemeClr val="tx1"/>
                  </a:solidFill>
                  <a:latin typeface="メイリオ" panose="020B0604030504040204" pitchFamily="50" charset="-128"/>
                  <a:ea typeface="メイリオ" panose="020B0604030504040204" pitchFamily="50" charset="-128"/>
                </a:rPr>
                <a:t>D</a:t>
              </a:r>
              <a:r>
                <a:rPr lang="ja-JP" altLang="en-US" sz="1400" dirty="0">
                  <a:solidFill>
                    <a:schemeClr val="tx1"/>
                  </a:solidFill>
                  <a:latin typeface="メイリオ" panose="020B0604030504040204" pitchFamily="50" charset="-128"/>
                  <a:ea typeface="メイリオ" panose="020B0604030504040204" pitchFamily="50" charset="-128"/>
                </a:rPr>
                <a:t>）フィールドワーク内容－（２）文献・一次資料分析から得られた回答：</a:t>
              </a:r>
              <a:endParaRPr lang="en-US" altLang="ja-JP" sz="1400" dirty="0">
                <a:solidFill>
                  <a:schemeClr val="tx1"/>
                </a:solidFill>
                <a:latin typeface="メイリオ" panose="020B0604030504040204" pitchFamily="50" charset="-128"/>
                <a:ea typeface="メイリオ" panose="020B0604030504040204" pitchFamily="50" charset="-128"/>
              </a:endParaRPr>
            </a:p>
            <a:p>
              <a:pPr marL="285750" indent="-285750" algn="l">
                <a:buFont typeface="Arial" panose="020B0604020202020204" pitchFamily="34" charset="0"/>
                <a:buChar char="•"/>
              </a:pPr>
              <a:r>
                <a:rPr lang="ja-JP" altLang="en-US" sz="1300" dirty="0">
                  <a:solidFill>
                    <a:srgbClr val="FF0000"/>
                  </a:solidFill>
                  <a:latin typeface="メイリオ" panose="020B0604030504040204" pitchFamily="50" charset="-128"/>
                  <a:ea typeface="メイリオ" panose="020B0604030504040204" pitchFamily="50" charset="-128"/>
                </a:rPr>
                <a:t>ここに各自の回答を書く．（</a:t>
              </a:r>
              <a:r>
                <a:rPr lang="en-US" altLang="ja-JP" sz="1300" dirty="0">
                  <a:solidFill>
                    <a:srgbClr val="FF0000"/>
                  </a:solidFill>
                  <a:latin typeface="メイリオ" panose="020B0604030504040204" pitchFamily="50" charset="-128"/>
                  <a:ea typeface="メイリオ" panose="020B0604030504040204" pitchFamily="50" charset="-128"/>
                </a:rPr>
                <a:t>D)-</a:t>
              </a:r>
              <a:r>
                <a:rPr lang="ja-JP" altLang="en-US" sz="1300" dirty="0">
                  <a:solidFill>
                    <a:srgbClr val="FF0000"/>
                  </a:solidFill>
                  <a:latin typeface="メイリオ" panose="020B0604030504040204" pitchFamily="50" charset="-128"/>
                  <a:ea typeface="メイリオ" panose="020B0604030504040204" pitchFamily="50" charset="-128"/>
                </a:rPr>
                <a:t>（</a:t>
              </a:r>
              <a:r>
                <a:rPr lang="en-US" altLang="ja-JP" sz="1300" dirty="0">
                  <a:solidFill>
                    <a:srgbClr val="FF0000"/>
                  </a:solidFill>
                  <a:latin typeface="メイリオ" panose="020B0604030504040204" pitchFamily="50" charset="-128"/>
                  <a:ea typeface="メイリオ" panose="020B0604030504040204" pitchFamily="50" charset="-128"/>
                </a:rPr>
                <a:t>2</a:t>
              </a:r>
              <a:r>
                <a:rPr lang="ja-JP" altLang="en-US" sz="1300" dirty="0">
                  <a:solidFill>
                    <a:srgbClr val="FF0000"/>
                  </a:solidFill>
                  <a:latin typeface="メイリオ" panose="020B0604030504040204" pitchFamily="50" charset="-128"/>
                  <a:ea typeface="メイリオ" panose="020B0604030504040204" pitchFamily="50" charset="-128"/>
                </a:rPr>
                <a:t>）の各頁の次のまとめの枠内に書いた内容をここに箇条書きする．</a:t>
              </a:r>
              <a:endParaRPr lang="en-US" altLang="ja-JP" sz="1300" dirty="0">
                <a:solidFill>
                  <a:srgbClr val="FF0000"/>
                </a:solidFill>
                <a:latin typeface="メイリオ" panose="020B0604030504040204" pitchFamily="50" charset="-128"/>
                <a:ea typeface="メイリオ" panose="020B0604030504040204" pitchFamily="50" charset="-128"/>
              </a:endParaRPr>
            </a:p>
            <a:p>
              <a:pPr algn="l"/>
              <a:endParaRPr lang="en-US" altLang="ja-JP" sz="2600" dirty="0">
                <a:solidFill>
                  <a:srgbClr val="FF0000"/>
                </a:solidFill>
                <a:latin typeface="メイリオ" panose="020B0604030504040204" pitchFamily="50" charset="-128"/>
                <a:ea typeface="メイリオ" panose="020B0604030504040204" pitchFamily="50" charset="-128"/>
              </a:endParaRPr>
            </a:p>
            <a:p>
              <a:pPr algn="l"/>
              <a:endParaRPr lang="en-US" altLang="ja-JP" sz="2600" dirty="0">
                <a:solidFill>
                  <a:schemeClr val="tx1"/>
                </a:solidFill>
                <a:latin typeface="メイリオ" panose="020B0604030504040204" pitchFamily="50" charset="-128"/>
                <a:ea typeface="メイリオ" panose="020B0604030504040204" pitchFamily="50" charset="-128"/>
              </a:endParaRPr>
            </a:p>
            <a:p>
              <a:pPr algn="l"/>
              <a:endParaRPr lang="en-US" altLang="ja-JP" dirty="0">
                <a:solidFill>
                  <a:srgbClr val="FF0000"/>
                </a:solidFill>
                <a:latin typeface="メイリオ" panose="020B0604030504040204" pitchFamily="50" charset="-128"/>
                <a:ea typeface="メイリオ" panose="020B0604030504040204" pitchFamily="50" charset="-128"/>
              </a:endParaRPr>
            </a:p>
            <a:p>
              <a:pPr algn="l"/>
              <a:endParaRPr lang="en-US" altLang="ja-JP" sz="2000" dirty="0">
                <a:solidFill>
                  <a:schemeClr val="tx1"/>
                </a:solidFill>
                <a:latin typeface="メイリオ" panose="020B0604030504040204" pitchFamily="50" charset="-128"/>
                <a:ea typeface="メイリオ" panose="020B0604030504040204" pitchFamily="50" charset="-128"/>
              </a:endParaRPr>
            </a:p>
            <a:p>
              <a:pPr algn="l"/>
              <a:endParaRPr lang="en-US" altLang="ja-JP" sz="2000" dirty="0">
                <a:solidFill>
                  <a:srgbClr val="FF0000"/>
                </a:solidFill>
                <a:latin typeface="メイリオ" panose="020B0604030504040204" pitchFamily="50" charset="-128"/>
                <a:ea typeface="メイリオ" panose="020B0604030504040204" pitchFamily="50" charset="-128"/>
              </a:endParaRPr>
            </a:p>
            <a:p>
              <a:endParaRPr lang="ja-JP" altLang="en-US" sz="2000" dirty="0">
                <a:solidFill>
                  <a:srgbClr val="FF0000"/>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1055781" y="2773007"/>
              <a:ext cx="7279193" cy="461665"/>
            </a:xfrm>
            <a:prstGeom prst="rect">
              <a:avLst/>
            </a:prstGeom>
            <a:noFill/>
            <a:ln>
              <a:solidFill>
                <a:srgbClr val="FF0000"/>
              </a:solidFill>
            </a:ln>
          </p:spPr>
          <p:txBody>
            <a:bodyPr wrap="square" rtlCol="0">
              <a:spAutoFit/>
            </a:bodyPr>
            <a:lstStyle/>
            <a:p>
              <a:r>
                <a:rPr lang="ja-JP" altLang="en-US" sz="1200" dirty="0">
                  <a:solidFill>
                    <a:srgbClr val="FF0000"/>
                  </a:solidFill>
                  <a:latin typeface="メイリオ" panose="020B0604030504040204" pitchFamily="50" charset="-128"/>
                  <a:ea typeface="メイリオ" panose="020B0604030504040204" pitchFamily="50" charset="-128"/>
                </a:rPr>
                <a:t>このページに貼り付けた画像やデータによって、（</a:t>
              </a:r>
              <a:r>
                <a:rPr lang="en-US" altLang="ja-JP" sz="1200" dirty="0">
                  <a:solidFill>
                    <a:srgbClr val="FF0000"/>
                  </a:solidFill>
                  <a:latin typeface="メイリオ" panose="020B0604030504040204" pitchFamily="50" charset="-128"/>
                  <a:ea typeface="メイリオ" panose="020B0604030504040204" pitchFamily="50" charset="-128"/>
                </a:rPr>
                <a:t>D)-(2)</a:t>
              </a:r>
              <a:r>
                <a:rPr lang="ja-JP" altLang="en-US" sz="1200" dirty="0">
                  <a:solidFill>
                    <a:srgbClr val="FF0000"/>
                  </a:solidFill>
                  <a:latin typeface="メイリオ" panose="020B0604030504040204" pitchFamily="50" charset="-128"/>
                  <a:ea typeface="メイリオ" panose="020B0604030504040204" pitchFamily="50" charset="-128"/>
                </a:rPr>
                <a:t>文献・一次資料分析の結果として、各自の主題＝切り口に関連して、どのようなことが言えるのかを簡潔にまとめる。</a:t>
              </a:r>
            </a:p>
          </p:txBody>
        </p:sp>
      </p:grpSp>
      <p:grpSp>
        <p:nvGrpSpPr>
          <p:cNvPr id="15" name="グループ化 14">
            <a:extLst>
              <a:ext uri="{FF2B5EF4-FFF2-40B4-BE49-F238E27FC236}">
                <a16:creationId xmlns:a16="http://schemas.microsoft.com/office/drawing/2014/main" id="{988FDD46-432A-2236-89C3-6FE535701938}"/>
              </a:ext>
            </a:extLst>
          </p:cNvPr>
          <p:cNvGrpSpPr/>
          <p:nvPr/>
        </p:nvGrpSpPr>
        <p:grpSpPr>
          <a:xfrm>
            <a:off x="696923" y="3440539"/>
            <a:ext cx="8064897" cy="2843961"/>
            <a:chOff x="696923" y="3440539"/>
            <a:chExt cx="8064897" cy="2843961"/>
          </a:xfrm>
        </p:grpSpPr>
        <p:sp>
          <p:nvSpPr>
            <p:cNvPr id="11" name="サブタイトル 5"/>
            <p:cNvSpPr txBox="1">
              <a:spLocks/>
            </p:cNvSpPr>
            <p:nvPr/>
          </p:nvSpPr>
          <p:spPr>
            <a:xfrm>
              <a:off x="696923" y="3440539"/>
              <a:ext cx="8064897" cy="2843961"/>
            </a:xfrm>
            <a:prstGeom prst="rect">
              <a:avLst/>
            </a:prstGeom>
            <a:ln>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400" dirty="0">
                  <a:solidFill>
                    <a:schemeClr val="tx1"/>
                  </a:solidFill>
                  <a:latin typeface="メイリオ" panose="020B0604030504040204" pitchFamily="50" charset="-128"/>
                  <a:ea typeface="メイリオ" panose="020B0604030504040204" pitchFamily="50" charset="-128"/>
                </a:rPr>
                <a:t>（</a:t>
              </a:r>
              <a:r>
                <a:rPr lang="en-US" altLang="ja-JP" sz="1400" dirty="0">
                  <a:solidFill>
                    <a:schemeClr val="tx1"/>
                  </a:solidFill>
                  <a:latin typeface="メイリオ" panose="020B0604030504040204" pitchFamily="50" charset="-128"/>
                  <a:ea typeface="メイリオ" panose="020B0604030504040204" pitchFamily="50" charset="-128"/>
                </a:rPr>
                <a:t>D</a:t>
              </a:r>
              <a:r>
                <a:rPr lang="ja-JP" altLang="en-US" sz="1400" dirty="0">
                  <a:solidFill>
                    <a:schemeClr val="tx1"/>
                  </a:solidFill>
                  <a:latin typeface="メイリオ" panose="020B0604030504040204" pitchFamily="50" charset="-128"/>
                  <a:ea typeface="メイリオ" panose="020B0604030504040204" pitchFamily="50" charset="-128"/>
                </a:rPr>
                <a:t>）フィールドワーク内容－（３）既往研究・既往作品との比較 から得られた回答：</a:t>
              </a:r>
              <a:endParaRPr lang="en-US" altLang="ja-JP" sz="1400" dirty="0">
                <a:solidFill>
                  <a:schemeClr val="tx1"/>
                </a:solidFill>
                <a:latin typeface="メイリオ" panose="020B0604030504040204" pitchFamily="50" charset="-128"/>
                <a:ea typeface="メイリオ" panose="020B0604030504040204" pitchFamily="50" charset="-128"/>
              </a:endParaRPr>
            </a:p>
            <a:p>
              <a:pPr algn="l"/>
              <a:r>
                <a:rPr lang="ja-JP" altLang="en-US" sz="1300" dirty="0">
                  <a:solidFill>
                    <a:schemeClr val="tx1"/>
                  </a:solidFill>
                  <a:latin typeface="メイリオ" panose="020B0604030504040204" pitchFamily="50" charset="-128"/>
                  <a:ea typeface="メイリオ" panose="020B0604030504040204" pitchFamily="50" charset="-128"/>
                </a:rPr>
                <a:t>＜その１＞</a:t>
              </a:r>
              <a:endParaRPr lang="en-US" altLang="ja-JP" sz="1300" dirty="0">
                <a:solidFill>
                  <a:schemeClr val="tx1"/>
                </a:solidFill>
                <a:latin typeface="メイリオ" panose="020B0604030504040204" pitchFamily="50" charset="-128"/>
                <a:ea typeface="メイリオ" panose="020B0604030504040204" pitchFamily="50" charset="-128"/>
              </a:endParaRPr>
            </a:p>
            <a:p>
              <a:pPr marL="285750" indent="-285750" algn="l">
                <a:buFont typeface="Arial" panose="020B0604020202020204" pitchFamily="34" charset="0"/>
                <a:buChar char="•"/>
              </a:pPr>
              <a:r>
                <a:rPr lang="ja-JP" altLang="en-US" sz="1300" dirty="0">
                  <a:solidFill>
                    <a:srgbClr val="FF0000"/>
                  </a:solidFill>
                  <a:latin typeface="メイリオ" panose="020B0604030504040204" pitchFamily="50" charset="-128"/>
                  <a:ea typeface="メイリオ" panose="020B0604030504040204" pitchFamily="50" charset="-128"/>
                </a:rPr>
                <a:t>ここに各自の回答を書く．（</a:t>
              </a:r>
              <a:r>
                <a:rPr lang="en-US" altLang="ja-JP" sz="1300" dirty="0">
                  <a:solidFill>
                    <a:srgbClr val="FF0000"/>
                  </a:solidFill>
                  <a:latin typeface="メイリオ" panose="020B0604030504040204" pitchFamily="50" charset="-128"/>
                  <a:ea typeface="メイリオ" panose="020B0604030504040204" pitchFamily="50" charset="-128"/>
                </a:rPr>
                <a:t>D)-</a:t>
              </a:r>
              <a:r>
                <a:rPr lang="ja-JP" altLang="en-US" sz="1300" dirty="0">
                  <a:solidFill>
                    <a:srgbClr val="FF0000"/>
                  </a:solidFill>
                  <a:latin typeface="メイリオ" panose="020B0604030504040204" pitchFamily="50" charset="-128"/>
                  <a:ea typeface="メイリオ" panose="020B0604030504040204" pitchFamily="50" charset="-128"/>
                </a:rPr>
                <a:t>（３）＜その１＞の各頁の次のまとめの枠内に書いた内容をここに箇条書きする．</a:t>
              </a:r>
              <a:endParaRPr lang="en-US" altLang="ja-JP" sz="1300" dirty="0">
                <a:solidFill>
                  <a:srgbClr val="FF0000"/>
                </a:solidFill>
                <a:latin typeface="メイリオ" panose="020B0604030504040204" pitchFamily="50" charset="-128"/>
                <a:ea typeface="メイリオ" panose="020B0604030504040204" pitchFamily="50" charset="-128"/>
              </a:endParaRPr>
            </a:p>
            <a:p>
              <a:pPr algn="l"/>
              <a:endParaRPr lang="en-US" altLang="ja-JP" dirty="0">
                <a:solidFill>
                  <a:srgbClr val="FF0000"/>
                </a:solidFill>
                <a:latin typeface="メイリオ" panose="020B0604030504040204" pitchFamily="50" charset="-128"/>
                <a:ea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rPr>
                <a:t>＜その２＞</a:t>
              </a:r>
              <a:endParaRPr lang="en-US" altLang="ja-JP" sz="1400" dirty="0">
                <a:solidFill>
                  <a:schemeClr val="tx1"/>
                </a:solidFill>
                <a:latin typeface="メイリオ" panose="020B0604030504040204" pitchFamily="50" charset="-128"/>
                <a:ea typeface="メイリオ" panose="020B0604030504040204" pitchFamily="50" charset="-128"/>
              </a:endParaRPr>
            </a:p>
            <a:p>
              <a:pPr marL="285750" indent="-285750" algn="l">
                <a:buFont typeface="Arial" panose="020B0604020202020204" pitchFamily="34" charset="0"/>
                <a:buChar char="•"/>
              </a:pPr>
              <a:r>
                <a:rPr lang="ja-JP" altLang="en-US" sz="1300" dirty="0">
                  <a:solidFill>
                    <a:srgbClr val="FF0000"/>
                  </a:solidFill>
                  <a:latin typeface="メイリオ" panose="020B0604030504040204" pitchFamily="50" charset="-128"/>
                  <a:ea typeface="メイリオ" panose="020B0604030504040204" pitchFamily="50" charset="-128"/>
                </a:rPr>
                <a:t>ここに各自の回答を書く．（</a:t>
              </a:r>
              <a:r>
                <a:rPr lang="en-US" altLang="ja-JP" sz="1300" dirty="0">
                  <a:solidFill>
                    <a:srgbClr val="FF0000"/>
                  </a:solidFill>
                  <a:latin typeface="メイリオ" panose="020B0604030504040204" pitchFamily="50" charset="-128"/>
                  <a:ea typeface="メイリオ" panose="020B0604030504040204" pitchFamily="50" charset="-128"/>
                </a:rPr>
                <a:t>D)-</a:t>
              </a:r>
              <a:r>
                <a:rPr lang="ja-JP" altLang="en-US" sz="1300" dirty="0">
                  <a:solidFill>
                    <a:srgbClr val="FF0000"/>
                  </a:solidFill>
                  <a:latin typeface="メイリオ" panose="020B0604030504040204" pitchFamily="50" charset="-128"/>
                  <a:ea typeface="メイリオ" panose="020B0604030504040204" pitchFamily="50" charset="-128"/>
                </a:rPr>
                <a:t>（３）＜その２＞の各頁の次のまとめの枠内に書いた内容をここに箇条書きする</a:t>
              </a:r>
              <a:endParaRPr lang="en-US" altLang="ja-JP" sz="1300" dirty="0">
                <a:solidFill>
                  <a:srgbClr val="FF0000"/>
                </a:solidFill>
                <a:latin typeface="メイリオ" panose="020B0604030504040204" pitchFamily="50" charset="-128"/>
                <a:ea typeface="メイリオ" panose="020B0604030504040204" pitchFamily="50" charset="-128"/>
              </a:endParaRPr>
            </a:p>
            <a:p>
              <a:pPr algn="l"/>
              <a:endParaRPr lang="en-US" altLang="ja-JP" dirty="0">
                <a:solidFill>
                  <a:srgbClr val="FF0000"/>
                </a:solidFill>
                <a:latin typeface="メイリオ" panose="020B0604030504040204" pitchFamily="50" charset="-128"/>
                <a:ea typeface="メイリオ" panose="020B0604030504040204" pitchFamily="50" charset="-128"/>
              </a:endParaRPr>
            </a:p>
            <a:p>
              <a:pPr algn="l"/>
              <a:endParaRPr lang="en-US" altLang="ja-JP" sz="2000" dirty="0">
                <a:solidFill>
                  <a:schemeClr val="tx1"/>
                </a:solidFill>
                <a:latin typeface="メイリオ" panose="020B0604030504040204" pitchFamily="50" charset="-128"/>
                <a:ea typeface="メイリオ" panose="020B0604030504040204" pitchFamily="50" charset="-128"/>
              </a:endParaRPr>
            </a:p>
            <a:p>
              <a:pPr algn="l"/>
              <a:endParaRPr lang="en-US" altLang="ja-JP" sz="2000" dirty="0">
                <a:solidFill>
                  <a:srgbClr val="FF0000"/>
                </a:solidFill>
                <a:latin typeface="メイリオ" panose="020B0604030504040204" pitchFamily="50" charset="-128"/>
                <a:ea typeface="メイリオ" panose="020B0604030504040204" pitchFamily="50" charset="-128"/>
              </a:endParaRPr>
            </a:p>
            <a:p>
              <a:endParaRPr lang="ja-JP" altLang="en-US" sz="2000" dirty="0">
                <a:solidFill>
                  <a:srgbClr val="FF0000"/>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1073645" y="4379652"/>
              <a:ext cx="7245200" cy="474307"/>
            </a:xfrm>
            <a:prstGeom prst="rect">
              <a:avLst/>
            </a:prstGeom>
            <a:noFill/>
            <a:ln>
              <a:solidFill>
                <a:srgbClr val="FF0000"/>
              </a:solidFill>
            </a:ln>
          </p:spPr>
          <p:txBody>
            <a:bodyPr wrap="square" rtlCol="0">
              <a:spAutoFit/>
            </a:bodyPr>
            <a:lstStyle/>
            <a:p>
              <a:r>
                <a:rPr kumimoji="1" lang="ja-JP" altLang="en-US" sz="1200" dirty="0">
                  <a:solidFill>
                    <a:srgbClr val="FF0000"/>
                  </a:solidFill>
                  <a:latin typeface="メイリオ" panose="020B0604030504040204" pitchFamily="50" charset="-128"/>
                  <a:ea typeface="メイリオ" panose="020B0604030504040204" pitchFamily="50" charset="-128"/>
                </a:rPr>
                <a:t>このページに貼り付けた画像やデータによって、（</a:t>
              </a:r>
              <a:r>
                <a:rPr kumimoji="1" lang="en-US" altLang="ja-JP" sz="1200" dirty="0">
                  <a:solidFill>
                    <a:srgbClr val="FF0000"/>
                  </a:solidFill>
                  <a:latin typeface="メイリオ" panose="020B0604030504040204" pitchFamily="50" charset="-128"/>
                  <a:ea typeface="メイリオ" panose="020B0604030504040204" pitchFamily="50" charset="-128"/>
                </a:rPr>
                <a:t>D)-(</a:t>
              </a:r>
              <a:r>
                <a:rPr kumimoji="1" lang="ja-JP" altLang="en-US" sz="1200" dirty="0">
                  <a:solidFill>
                    <a:srgbClr val="FF0000"/>
                  </a:solidFill>
                  <a:latin typeface="メイリオ" panose="020B0604030504040204" pitchFamily="50" charset="-128"/>
                  <a:ea typeface="メイリオ" panose="020B0604030504040204" pitchFamily="50" charset="-128"/>
                </a:rPr>
                <a:t>３）既往研究・既往作品との比較</a:t>
              </a:r>
              <a:r>
                <a:rPr kumimoji="1" lang="en-US" altLang="ja-JP" sz="1200" dirty="0">
                  <a:solidFill>
                    <a:srgbClr val="FF0000"/>
                  </a:solidFill>
                  <a:latin typeface="メイリオ" panose="020B0604030504040204" pitchFamily="50" charset="-128"/>
                  <a:ea typeface="メイリオ" panose="020B0604030504040204" pitchFamily="50" charset="-128"/>
                </a:rPr>
                <a:t>&lt;</a:t>
              </a:r>
              <a:r>
                <a:rPr kumimoji="1" lang="ja-JP" altLang="en-US" sz="1200" dirty="0">
                  <a:solidFill>
                    <a:srgbClr val="FF0000"/>
                  </a:solidFill>
                  <a:latin typeface="メイリオ" panose="020B0604030504040204" pitchFamily="50" charset="-128"/>
                  <a:ea typeface="メイリオ" panose="020B0604030504040204" pitchFamily="50" charset="-128"/>
                </a:rPr>
                <a:t>その１</a:t>
              </a:r>
              <a:r>
                <a:rPr kumimoji="1" lang="en-US" altLang="ja-JP" sz="1200" dirty="0">
                  <a:solidFill>
                    <a:srgbClr val="FF0000"/>
                  </a:solidFill>
                  <a:latin typeface="メイリオ" panose="020B0604030504040204" pitchFamily="50" charset="-128"/>
                  <a:ea typeface="メイリオ" panose="020B0604030504040204" pitchFamily="50" charset="-128"/>
                </a:rPr>
                <a:t>&gt;</a:t>
              </a:r>
            </a:p>
            <a:p>
              <a:r>
                <a:rPr kumimoji="1" lang="ja-JP" altLang="en-US" sz="1200" dirty="0">
                  <a:solidFill>
                    <a:srgbClr val="FF0000"/>
                  </a:solidFill>
                  <a:latin typeface="メイリオ" panose="020B0604030504040204" pitchFamily="50" charset="-128"/>
                  <a:ea typeface="メイリオ" panose="020B0604030504040204" pitchFamily="50" charset="-128"/>
                </a:rPr>
                <a:t>の結果として、各自の主題＝切り口に関連して、どのようなことが言えるのかを簡潔にまとめる．</a:t>
              </a:r>
            </a:p>
          </p:txBody>
        </p:sp>
        <p:sp>
          <p:nvSpPr>
            <p:cNvPr id="14" name="テキスト ボックス 13"/>
            <p:cNvSpPr txBox="1"/>
            <p:nvPr/>
          </p:nvSpPr>
          <p:spPr>
            <a:xfrm>
              <a:off x="1120127" y="5727313"/>
              <a:ext cx="7245200" cy="474307"/>
            </a:xfrm>
            <a:prstGeom prst="rect">
              <a:avLst/>
            </a:prstGeom>
            <a:noFill/>
            <a:ln>
              <a:solidFill>
                <a:srgbClr val="FF0000"/>
              </a:solidFill>
            </a:ln>
          </p:spPr>
          <p:txBody>
            <a:bodyPr wrap="square" rtlCol="0">
              <a:spAutoFit/>
            </a:bodyPr>
            <a:lstStyle/>
            <a:p>
              <a:r>
                <a:rPr kumimoji="1" lang="ja-JP" altLang="en-US" sz="1200" dirty="0">
                  <a:solidFill>
                    <a:srgbClr val="FF0000"/>
                  </a:solidFill>
                  <a:latin typeface="メイリオ" panose="020B0604030504040204" pitchFamily="50" charset="-128"/>
                  <a:ea typeface="メイリオ" panose="020B0604030504040204" pitchFamily="50" charset="-128"/>
                </a:rPr>
                <a:t>このページに貼り付けた画像やデータによって、（</a:t>
              </a:r>
              <a:r>
                <a:rPr kumimoji="1" lang="en-US" altLang="ja-JP" sz="1200" dirty="0">
                  <a:solidFill>
                    <a:srgbClr val="FF0000"/>
                  </a:solidFill>
                  <a:latin typeface="メイリオ" panose="020B0604030504040204" pitchFamily="50" charset="-128"/>
                  <a:ea typeface="メイリオ" panose="020B0604030504040204" pitchFamily="50" charset="-128"/>
                </a:rPr>
                <a:t>D)-(</a:t>
              </a:r>
              <a:r>
                <a:rPr kumimoji="1" lang="ja-JP" altLang="en-US" sz="1200" dirty="0">
                  <a:solidFill>
                    <a:srgbClr val="FF0000"/>
                  </a:solidFill>
                  <a:latin typeface="メイリオ" panose="020B0604030504040204" pitchFamily="50" charset="-128"/>
                  <a:ea typeface="メイリオ" panose="020B0604030504040204" pitchFamily="50" charset="-128"/>
                </a:rPr>
                <a:t>３）既往研究・既往作品との比較</a:t>
              </a:r>
              <a:r>
                <a:rPr kumimoji="1" lang="en-US" altLang="ja-JP" sz="1200" dirty="0">
                  <a:solidFill>
                    <a:srgbClr val="FF0000"/>
                  </a:solidFill>
                  <a:latin typeface="メイリオ" panose="020B0604030504040204" pitchFamily="50" charset="-128"/>
                  <a:ea typeface="メイリオ" panose="020B0604030504040204" pitchFamily="50" charset="-128"/>
                </a:rPr>
                <a:t>&lt;</a:t>
              </a:r>
              <a:r>
                <a:rPr kumimoji="1" lang="ja-JP" altLang="en-US" sz="1200" dirty="0">
                  <a:solidFill>
                    <a:srgbClr val="FF0000"/>
                  </a:solidFill>
                  <a:latin typeface="メイリオ" panose="020B0604030504040204" pitchFamily="50" charset="-128"/>
                  <a:ea typeface="メイリオ" panose="020B0604030504040204" pitchFamily="50" charset="-128"/>
                </a:rPr>
                <a:t>その２</a:t>
              </a:r>
              <a:r>
                <a:rPr kumimoji="1" lang="en-US" altLang="ja-JP" sz="1200" dirty="0">
                  <a:solidFill>
                    <a:srgbClr val="FF0000"/>
                  </a:solidFill>
                  <a:latin typeface="メイリオ" panose="020B0604030504040204" pitchFamily="50" charset="-128"/>
                  <a:ea typeface="メイリオ" panose="020B0604030504040204" pitchFamily="50" charset="-128"/>
                </a:rPr>
                <a:t>&gt;</a:t>
              </a:r>
            </a:p>
            <a:p>
              <a:r>
                <a:rPr kumimoji="1" lang="ja-JP" altLang="en-US" sz="1200" dirty="0">
                  <a:solidFill>
                    <a:srgbClr val="FF0000"/>
                  </a:solidFill>
                  <a:latin typeface="メイリオ" panose="020B0604030504040204" pitchFamily="50" charset="-128"/>
                  <a:ea typeface="メイリオ" panose="020B0604030504040204" pitchFamily="50" charset="-128"/>
                </a:rPr>
                <a:t>の結果として、各自の主題＝切り口に関連して、どのようなことが言えるのかを簡潔にまとめる．</a:t>
              </a: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116632"/>
            <a:ext cx="7772400" cy="360040"/>
          </a:xfrm>
        </p:spPr>
        <p:txBody>
          <a:bodyPr>
            <a:normAutofit fontScale="90000"/>
          </a:bodyPr>
          <a:lstStyle/>
          <a:p>
            <a:r>
              <a:rPr lang="en-US" altLang="ja-JP" sz="1800" dirty="0">
                <a:latin typeface="メイリオ" panose="020B0604030504040204" pitchFamily="50" charset="-128"/>
                <a:ea typeface="メイリオ" panose="020B0604030504040204" pitchFamily="50" charset="-128"/>
              </a:rPr>
              <a:t>(F) </a:t>
            </a:r>
            <a:r>
              <a:rPr lang="ja-JP" altLang="en-US" sz="1800" dirty="0">
                <a:latin typeface="メイリオ" panose="020B0604030504040204" pitchFamily="50" charset="-128"/>
                <a:ea typeface="メイリオ" panose="020B0604030504040204" pitchFamily="50" charset="-128"/>
              </a:rPr>
              <a:t>参考文献　　　　　　　　　　　　</a:t>
            </a:r>
            <a:endParaRPr kumimoji="1" lang="ja-JP" altLang="en-US" sz="1800" u="sng" dirty="0">
              <a:solidFill>
                <a:srgbClr val="FF0000"/>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323528" y="476672"/>
            <a:ext cx="8640960" cy="6232475"/>
          </a:xfrm>
          <a:prstGeom prst="rect">
            <a:avLst/>
          </a:prstGeom>
          <a:noFill/>
        </p:spPr>
        <p:txBody>
          <a:bodyPr wrap="square" rtlCol="0">
            <a:spAutoFit/>
          </a:bodyPr>
          <a:lstStyle/>
          <a:p>
            <a:r>
              <a:rPr kumimoji="1" lang="ja-JP" altLang="en-US" sz="1500" dirty="0">
                <a:solidFill>
                  <a:srgbClr val="FF0000"/>
                </a:solidFill>
                <a:latin typeface="メイリオ" panose="020B0604030504040204" pitchFamily="50" charset="-128"/>
                <a:ea typeface="メイリオ" panose="020B0604030504040204" pitchFamily="50" charset="-128"/>
              </a:rPr>
              <a:t>一覧形式で箇条書きにする．</a:t>
            </a:r>
            <a:r>
              <a:rPr lang="ja-JP" altLang="en-US" sz="1500" dirty="0">
                <a:solidFill>
                  <a:srgbClr val="FF0000"/>
                </a:solidFill>
                <a:latin typeface="メイリオ" panose="020B0604030504040204" pitchFamily="50" charset="-128"/>
                <a:ea typeface="メイリオ" panose="020B0604030504040204" pitchFamily="50" charset="-128"/>
              </a:rPr>
              <a:t>その際、次の三つに分けてそれぞれ</a:t>
            </a:r>
            <a:r>
              <a:rPr lang="ja-JP" altLang="en-US" sz="1500" u="sng" dirty="0">
                <a:solidFill>
                  <a:srgbClr val="FF0000"/>
                </a:solidFill>
                <a:latin typeface="メイリオ" panose="020B0604030504040204" pitchFamily="50" charset="-128"/>
                <a:ea typeface="メイリオ" panose="020B0604030504040204" pitchFamily="50" charset="-128"/>
              </a:rPr>
              <a:t>複数ヶ（最低</a:t>
            </a:r>
            <a:r>
              <a:rPr lang="en-US" altLang="ja-JP" sz="1500" u="sng" dirty="0">
                <a:solidFill>
                  <a:srgbClr val="FF0000"/>
                </a:solidFill>
                <a:latin typeface="メイリオ" panose="020B0604030504040204" pitchFamily="50" charset="-128"/>
                <a:ea typeface="メイリオ" panose="020B0604030504040204" pitchFamily="50" charset="-128"/>
              </a:rPr>
              <a:t>3</a:t>
            </a:r>
            <a:r>
              <a:rPr lang="ja-JP" altLang="en-US" sz="1500" u="sng" dirty="0">
                <a:solidFill>
                  <a:srgbClr val="FF0000"/>
                </a:solidFill>
                <a:latin typeface="メイリオ" panose="020B0604030504040204" pitchFamily="50" charset="-128"/>
                <a:ea typeface="メイリオ" panose="020B0604030504040204" pitchFamily="50" charset="-128"/>
              </a:rPr>
              <a:t>ヶ以上）</a:t>
            </a:r>
            <a:r>
              <a:rPr lang="ja-JP" altLang="en-US" sz="1500" dirty="0">
                <a:solidFill>
                  <a:srgbClr val="FF0000"/>
                </a:solidFill>
                <a:latin typeface="メイリオ" panose="020B0604030504040204" pitchFamily="50" charset="-128"/>
                <a:ea typeface="メイリオ" panose="020B0604030504040204" pitchFamily="50" charset="-128"/>
              </a:rPr>
              <a:t>書くこと．</a:t>
            </a:r>
            <a:endParaRPr lang="en-US" altLang="ja-JP" sz="1500" dirty="0">
              <a:solidFill>
                <a:srgbClr val="FF0000"/>
              </a:solidFill>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＜著作・研究書</a:t>
            </a:r>
            <a:r>
              <a:rPr lang="ja-JP" altLang="en-US" sz="1400" b="1" dirty="0">
                <a:latin typeface="メイリオ" panose="020B0604030504040204" pitchFamily="50" charset="-128"/>
                <a:ea typeface="メイリオ" panose="020B0604030504040204" pitchFamily="50" charset="-128"/>
              </a:rPr>
              <a:t>関連</a:t>
            </a:r>
            <a:r>
              <a:rPr kumimoji="1" lang="ja-JP" altLang="en-US" sz="1400" b="1" dirty="0">
                <a:latin typeface="メイリオ" panose="020B0604030504040204" pitchFamily="50" charset="-128"/>
                <a:ea typeface="メイリオ" panose="020B0604030504040204" pitchFamily="50" charset="-128"/>
              </a:rPr>
              <a:t>＞</a:t>
            </a:r>
            <a:r>
              <a:rPr lang="ja-JP" altLang="en-US" sz="1400" b="1" dirty="0">
                <a:solidFill>
                  <a:srgbClr val="FF0000"/>
                </a:solidFill>
                <a:latin typeface="メイリオ" panose="020B0604030504040204" pitchFamily="50" charset="-128"/>
                <a:ea typeface="メイリオ" panose="020B0604030504040204" pitchFamily="50" charset="-128"/>
              </a:rPr>
              <a:t> </a:t>
            </a:r>
            <a:r>
              <a:rPr lang="ja-JP" altLang="en-US" sz="1400" dirty="0">
                <a:solidFill>
                  <a:srgbClr val="00B0F0"/>
                </a:solidFill>
                <a:latin typeface="メイリオ" panose="020B0604030504040204" pitchFamily="50" charset="-128"/>
                <a:ea typeface="メイリオ" panose="020B0604030504040204" pitchFamily="50" charset="-128"/>
              </a:rPr>
              <a:t>→図書館の窓口で司書の方に関連文献について相談すると大変有効です．　　　　　　　　　　　　　</a:t>
            </a:r>
            <a:endParaRPr kumimoji="1" lang="en-US" altLang="ja-JP" sz="1400" dirty="0">
              <a:solidFill>
                <a:srgbClr val="00B0F0"/>
              </a:solidFill>
              <a:latin typeface="メイリオ" panose="020B0604030504040204" pitchFamily="50" charset="-128"/>
              <a:ea typeface="メイリオ" panose="020B0604030504040204" pitchFamily="50" charset="-128"/>
            </a:endParaRPr>
          </a:p>
          <a:p>
            <a:pPr marL="342900" indent="-342900">
              <a:buFont typeface="+mj-lt"/>
              <a:buAutoNum type="arabicPeriod"/>
            </a:pPr>
            <a:r>
              <a:rPr lang="ja-JP" altLang="en-US" sz="1400" dirty="0">
                <a:solidFill>
                  <a:srgbClr val="00B050"/>
                </a:solidFill>
                <a:latin typeface="メイリオ" panose="020B0604030504040204" pitchFamily="50" charset="-128"/>
                <a:ea typeface="メイリオ" panose="020B0604030504040204" pitchFamily="50" charset="-128"/>
              </a:rPr>
              <a:t>書き方例（書籍の場合）→松本裕</a:t>
            </a:r>
            <a:r>
              <a:rPr lang="en-US" altLang="ja-JP" sz="1400" dirty="0">
                <a:solidFill>
                  <a:srgbClr val="00B050"/>
                </a:solidFill>
                <a:latin typeface="メイリオ" panose="020B0604030504040204" pitchFamily="50" charset="-128"/>
                <a:ea typeface="メイリオ" panose="020B0604030504040204" pitchFamily="50" charset="-128"/>
              </a:rPr>
              <a:t>『</a:t>
            </a:r>
            <a:r>
              <a:rPr lang="ja-JP" altLang="en-US" sz="1400" dirty="0">
                <a:solidFill>
                  <a:srgbClr val="00B050"/>
                </a:solidFill>
                <a:latin typeface="メイリオ" panose="020B0604030504040204" pitchFamily="50" charset="-128"/>
                <a:ea typeface="メイリオ" panose="020B0604030504040204" pitchFamily="50" charset="-128"/>
              </a:rPr>
              <a:t>卒業設計コンセプトメイキング</a:t>
            </a:r>
            <a:r>
              <a:rPr lang="en-US" altLang="ja-JP" sz="1400" dirty="0">
                <a:solidFill>
                  <a:srgbClr val="00B050"/>
                </a:solidFill>
                <a:latin typeface="メイリオ" panose="020B0604030504040204" pitchFamily="50" charset="-128"/>
                <a:ea typeface="メイリオ" panose="020B0604030504040204" pitchFamily="50" charset="-128"/>
              </a:rPr>
              <a:t>』</a:t>
            </a:r>
            <a:r>
              <a:rPr lang="ja-JP" altLang="en-US" sz="1400" dirty="0">
                <a:solidFill>
                  <a:srgbClr val="00B050"/>
                </a:solidFill>
                <a:latin typeface="メイリオ" panose="020B0604030504040204" pitchFamily="50" charset="-128"/>
                <a:ea typeface="メイリオ" panose="020B0604030504040204" pitchFamily="50" charset="-128"/>
              </a:rPr>
              <a:t>学芸出版社、</a:t>
            </a:r>
            <a:r>
              <a:rPr lang="en-US" altLang="ja-JP" sz="1400" dirty="0">
                <a:solidFill>
                  <a:srgbClr val="00B050"/>
                </a:solidFill>
                <a:latin typeface="メイリオ" panose="020B0604030504040204" pitchFamily="50" charset="-128"/>
                <a:ea typeface="メイリオ" panose="020B0604030504040204" pitchFamily="50" charset="-128"/>
              </a:rPr>
              <a:t>2008</a:t>
            </a:r>
          </a:p>
          <a:p>
            <a:pPr marL="342900" indent="-342900">
              <a:buFont typeface="+mj-lt"/>
              <a:buAutoNum type="arabicPeriod"/>
            </a:pPr>
            <a:r>
              <a:rPr lang="ja-JP" altLang="en-US" sz="1400" dirty="0">
                <a:solidFill>
                  <a:srgbClr val="00B050"/>
                </a:solidFill>
                <a:latin typeface="メイリオ" panose="020B0604030504040204" pitchFamily="50" charset="-128"/>
                <a:ea typeface="メイリオ" panose="020B0604030504040204" pitchFamily="50" charset="-128"/>
              </a:rPr>
              <a:t>書き方例（雑誌の場合）→松本裕「＜ナレッジ・シティー都市変換＞への試行」</a:t>
            </a:r>
            <a:r>
              <a:rPr lang="en-US" altLang="ja-JP" sz="1400" dirty="0">
                <a:solidFill>
                  <a:srgbClr val="00B050"/>
                </a:solidFill>
                <a:latin typeface="メイリオ" panose="020B0604030504040204" pitchFamily="50" charset="-128"/>
                <a:ea typeface="メイリオ" panose="020B0604030504040204" pitchFamily="50" charset="-128"/>
              </a:rPr>
              <a:t>『CASABELLA JAPAN』781</a:t>
            </a:r>
            <a:r>
              <a:rPr lang="ja-JP" altLang="en-US" sz="1400" dirty="0">
                <a:solidFill>
                  <a:srgbClr val="00B050"/>
                </a:solidFill>
                <a:latin typeface="メイリオ" panose="020B0604030504040204" pitchFamily="50" charset="-128"/>
                <a:ea typeface="メイリオ" panose="020B0604030504040204" pitchFamily="50" charset="-128"/>
              </a:rPr>
              <a:t>号、</a:t>
            </a:r>
            <a:r>
              <a:rPr lang="en-US" altLang="ja-JP" sz="1400" dirty="0">
                <a:solidFill>
                  <a:srgbClr val="00B050"/>
                </a:solidFill>
                <a:latin typeface="メイリオ" panose="020B0604030504040204" pitchFamily="50" charset="-128"/>
                <a:ea typeface="メイリオ" panose="020B0604030504040204" pitchFamily="50" charset="-128"/>
              </a:rPr>
              <a:t>2009</a:t>
            </a:r>
            <a:r>
              <a:rPr lang="ja-JP" altLang="en-US" sz="1400" dirty="0" err="1">
                <a:solidFill>
                  <a:srgbClr val="00B050"/>
                </a:solidFill>
                <a:latin typeface="メイリオ" panose="020B0604030504040204" pitchFamily="50" charset="-128"/>
                <a:ea typeface="メイリオ" panose="020B0604030504040204" pitchFamily="50" charset="-128"/>
              </a:rPr>
              <a:t>、</a:t>
            </a:r>
            <a:r>
              <a:rPr lang="en-US" altLang="ja-JP" sz="1400" dirty="0">
                <a:solidFill>
                  <a:srgbClr val="00B050"/>
                </a:solidFill>
                <a:latin typeface="メイリオ" panose="020B0604030504040204" pitchFamily="50" charset="-128"/>
                <a:ea typeface="メイリオ" panose="020B0604030504040204" pitchFamily="50" charset="-128"/>
              </a:rPr>
              <a:t>pp.34-36</a:t>
            </a:r>
          </a:p>
          <a:p>
            <a:pPr marL="342900" indent="-342900">
              <a:buFont typeface="+mj-lt"/>
              <a:buAutoNum type="arabicPeriod"/>
            </a:pPr>
            <a:r>
              <a:rPr lang="ja-JP" altLang="en-US" sz="1400" dirty="0">
                <a:solidFill>
                  <a:srgbClr val="00B050"/>
                </a:solidFill>
                <a:latin typeface="メイリオ" panose="020B0604030504040204" pitchFamily="50" charset="-128"/>
                <a:ea typeface="メイリオ" panose="020B0604030504040204" pitchFamily="50" charset="-128"/>
              </a:rPr>
              <a:t>以下同様に書く</a:t>
            </a:r>
            <a:endParaRPr lang="en-US" altLang="ja-JP" sz="1400" dirty="0">
              <a:solidFill>
                <a:srgbClr val="00B050"/>
              </a:solidFill>
              <a:latin typeface="メイリオ" panose="020B0604030504040204" pitchFamily="50" charset="-128"/>
              <a:ea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rPr>
              <a:t>＜地図・図版関連＞</a:t>
            </a:r>
            <a:r>
              <a:rPr lang="ja-JP" altLang="en-US" sz="1400" dirty="0">
                <a:solidFill>
                  <a:srgbClr val="00B0F0"/>
                </a:solidFill>
                <a:latin typeface="メイリオ" panose="020B0604030504040204" pitchFamily="50" charset="-128"/>
                <a:ea typeface="メイリオ" panose="020B0604030504040204" pitchFamily="50" charset="-128"/>
              </a:rPr>
              <a:t>→図書館の窓口で司書の方に関連する地図やデータについて相談すると大変有効です．</a:t>
            </a:r>
            <a:endParaRPr lang="en-US" altLang="ja-JP" sz="1400" dirty="0">
              <a:solidFill>
                <a:srgbClr val="00B0F0"/>
              </a:solidFill>
              <a:latin typeface="メイリオ" panose="020B0604030504040204" pitchFamily="50" charset="-128"/>
              <a:ea typeface="メイリオ" panose="020B0604030504040204" pitchFamily="50" charset="-128"/>
            </a:endParaRPr>
          </a:p>
          <a:p>
            <a:pPr marL="342900" indent="-342900">
              <a:buFont typeface="+mj-lt"/>
              <a:buAutoNum type="arabicPeriod"/>
            </a:pPr>
            <a:r>
              <a:rPr lang="ja-JP" altLang="en-US" sz="1400" dirty="0">
                <a:solidFill>
                  <a:srgbClr val="00B050"/>
                </a:solidFill>
                <a:latin typeface="メイリオ" panose="020B0604030504040204" pitchFamily="50" charset="-128"/>
                <a:ea typeface="メイリオ" panose="020B0604030504040204" pitchFamily="50" charset="-128"/>
              </a:rPr>
              <a:t>書き方例（書籍の場合）→松本裕</a:t>
            </a:r>
            <a:r>
              <a:rPr lang="en-US" altLang="ja-JP" sz="1400" dirty="0">
                <a:solidFill>
                  <a:srgbClr val="00B050"/>
                </a:solidFill>
                <a:latin typeface="メイリオ" panose="020B0604030504040204" pitchFamily="50" charset="-128"/>
                <a:ea typeface="メイリオ" panose="020B0604030504040204" pitchFamily="50" charset="-128"/>
              </a:rPr>
              <a:t>『</a:t>
            </a:r>
            <a:r>
              <a:rPr lang="ja-JP" altLang="en-US" sz="1400" dirty="0">
                <a:solidFill>
                  <a:srgbClr val="00B050"/>
                </a:solidFill>
                <a:latin typeface="メイリオ" panose="020B0604030504040204" pitchFamily="50" charset="-128"/>
                <a:ea typeface="メイリオ" panose="020B0604030504040204" pitchFamily="50" charset="-128"/>
              </a:rPr>
              <a:t>卒業設計コンセプトメイキング</a:t>
            </a:r>
            <a:r>
              <a:rPr lang="en-US" altLang="ja-JP" sz="1400" dirty="0">
                <a:solidFill>
                  <a:srgbClr val="00B050"/>
                </a:solidFill>
                <a:latin typeface="メイリオ" panose="020B0604030504040204" pitchFamily="50" charset="-128"/>
                <a:ea typeface="メイリオ" panose="020B0604030504040204" pitchFamily="50" charset="-128"/>
              </a:rPr>
              <a:t>』</a:t>
            </a:r>
            <a:r>
              <a:rPr lang="ja-JP" altLang="en-US" sz="1400" dirty="0">
                <a:solidFill>
                  <a:srgbClr val="00B050"/>
                </a:solidFill>
                <a:latin typeface="メイリオ" panose="020B0604030504040204" pitchFamily="50" charset="-128"/>
                <a:ea typeface="メイリオ" panose="020B0604030504040204" pitchFamily="50" charset="-128"/>
              </a:rPr>
              <a:t>学芸出版社、</a:t>
            </a:r>
            <a:r>
              <a:rPr lang="en-US" altLang="ja-JP" sz="1400" dirty="0">
                <a:solidFill>
                  <a:srgbClr val="00B050"/>
                </a:solidFill>
                <a:latin typeface="メイリオ" panose="020B0604030504040204" pitchFamily="50" charset="-128"/>
                <a:ea typeface="メイリオ" panose="020B0604030504040204" pitchFamily="50" charset="-128"/>
              </a:rPr>
              <a:t>2008</a:t>
            </a:r>
          </a:p>
          <a:p>
            <a:pPr marL="342900" indent="-342900">
              <a:buFont typeface="+mj-lt"/>
              <a:buAutoNum type="arabicPeriod"/>
            </a:pPr>
            <a:r>
              <a:rPr lang="ja-JP" altLang="en-US" sz="1400" dirty="0">
                <a:solidFill>
                  <a:srgbClr val="00B050"/>
                </a:solidFill>
                <a:latin typeface="メイリオ" panose="020B0604030504040204" pitchFamily="50" charset="-128"/>
                <a:ea typeface="メイリオ" panose="020B0604030504040204" pitchFamily="50" charset="-128"/>
              </a:rPr>
              <a:t>書き方例（雑誌の場合）→松本裕「＜ナレッジ・シティー都市変換＞への試行」</a:t>
            </a:r>
            <a:r>
              <a:rPr lang="en-US" altLang="ja-JP" sz="1400" dirty="0">
                <a:solidFill>
                  <a:srgbClr val="00B050"/>
                </a:solidFill>
                <a:latin typeface="メイリオ" panose="020B0604030504040204" pitchFamily="50" charset="-128"/>
                <a:ea typeface="メイリオ" panose="020B0604030504040204" pitchFamily="50" charset="-128"/>
              </a:rPr>
              <a:t>『CASABELLA JAPAN』781</a:t>
            </a:r>
            <a:r>
              <a:rPr lang="ja-JP" altLang="en-US" sz="1400" dirty="0">
                <a:solidFill>
                  <a:srgbClr val="00B050"/>
                </a:solidFill>
                <a:latin typeface="メイリオ" panose="020B0604030504040204" pitchFamily="50" charset="-128"/>
                <a:ea typeface="メイリオ" panose="020B0604030504040204" pitchFamily="50" charset="-128"/>
              </a:rPr>
              <a:t>号、</a:t>
            </a:r>
            <a:r>
              <a:rPr lang="en-US" altLang="ja-JP" sz="1400" dirty="0">
                <a:solidFill>
                  <a:srgbClr val="00B050"/>
                </a:solidFill>
                <a:latin typeface="メイリオ" panose="020B0604030504040204" pitchFamily="50" charset="-128"/>
                <a:ea typeface="メイリオ" panose="020B0604030504040204" pitchFamily="50" charset="-128"/>
              </a:rPr>
              <a:t>2009</a:t>
            </a:r>
            <a:r>
              <a:rPr lang="ja-JP" altLang="en-US" sz="1400" dirty="0" err="1">
                <a:solidFill>
                  <a:srgbClr val="00B050"/>
                </a:solidFill>
                <a:latin typeface="メイリオ" panose="020B0604030504040204" pitchFamily="50" charset="-128"/>
                <a:ea typeface="メイリオ" panose="020B0604030504040204" pitchFamily="50" charset="-128"/>
              </a:rPr>
              <a:t>、</a:t>
            </a:r>
            <a:r>
              <a:rPr lang="en-US" altLang="ja-JP" sz="1400" dirty="0">
                <a:solidFill>
                  <a:srgbClr val="00B050"/>
                </a:solidFill>
                <a:latin typeface="メイリオ" panose="020B0604030504040204" pitchFamily="50" charset="-128"/>
                <a:ea typeface="メイリオ" panose="020B0604030504040204" pitchFamily="50" charset="-128"/>
              </a:rPr>
              <a:t>pp.34-36</a:t>
            </a:r>
          </a:p>
          <a:p>
            <a:pPr marL="342900" indent="-342900">
              <a:buFont typeface="+mj-lt"/>
              <a:buAutoNum type="arabicPeriod"/>
            </a:pPr>
            <a:r>
              <a:rPr lang="ja-JP" altLang="en-US" sz="1400" dirty="0">
                <a:solidFill>
                  <a:srgbClr val="00B050"/>
                </a:solidFill>
                <a:latin typeface="メイリオ" panose="020B0604030504040204" pitchFamily="50" charset="-128"/>
                <a:ea typeface="メイリオ" panose="020B0604030504040204" pitchFamily="50" charset="-128"/>
              </a:rPr>
              <a:t>書き方例（</a:t>
            </a:r>
            <a:r>
              <a:rPr lang="en-US" altLang="ja-JP" sz="1400" dirty="0">
                <a:solidFill>
                  <a:srgbClr val="00B050"/>
                </a:solidFill>
                <a:latin typeface="メイリオ" panose="020B0604030504040204" pitchFamily="50" charset="-128"/>
                <a:ea typeface="メイリオ" panose="020B0604030504040204" pitchFamily="50" charset="-128"/>
              </a:rPr>
              <a:t>HP</a:t>
            </a:r>
            <a:r>
              <a:rPr lang="ja-JP" altLang="en-US" sz="1400" dirty="0">
                <a:solidFill>
                  <a:srgbClr val="00B050"/>
                </a:solidFill>
                <a:latin typeface="メイリオ" panose="020B0604030504040204" pitchFamily="50" charset="-128"/>
                <a:ea typeface="メイリオ" panose="020B0604030504040204" pitchFamily="50" charset="-128"/>
              </a:rPr>
              <a:t>の場合）→　大阪産業大学デザイン工学部建築・環境デザイン学科＞教員研究室紹介＞松本　裕　</a:t>
            </a:r>
            <a:r>
              <a:rPr lang="en-US" altLang="ja-JP" sz="1400" dirty="0">
                <a:solidFill>
                  <a:srgbClr val="00B050"/>
                </a:solidFill>
                <a:latin typeface="メイリオ" panose="020B0604030504040204" pitchFamily="50" charset="-128"/>
                <a:ea typeface="メイリオ" panose="020B0604030504040204" pitchFamily="50" charset="-128"/>
              </a:rPr>
              <a:t> https://www.edd.osaka-sandai.ac.jp/staff/y-matsu/</a:t>
            </a:r>
          </a:p>
          <a:p>
            <a:r>
              <a:rPr kumimoji="1" lang="ja-JP" altLang="en-US" sz="1400" b="1" dirty="0">
                <a:latin typeface="メイリオ" panose="020B0604030504040204" pitchFamily="50" charset="-128"/>
                <a:ea typeface="メイリオ" panose="020B0604030504040204" pitchFamily="50" charset="-128"/>
              </a:rPr>
              <a:t>＜データ関連＞</a:t>
            </a:r>
            <a:r>
              <a:rPr lang="ja-JP" altLang="en-US" sz="1400" dirty="0">
                <a:solidFill>
                  <a:srgbClr val="00B0F0"/>
                </a:solidFill>
                <a:latin typeface="メイリオ" panose="020B0604030504040204" pitchFamily="50" charset="-128"/>
                <a:ea typeface="メイリオ" panose="020B0604030504040204" pitchFamily="50" charset="-128"/>
              </a:rPr>
              <a:t>→検索エンジン（</a:t>
            </a:r>
            <a:r>
              <a:rPr lang="en-US" altLang="ja-JP" sz="1400" dirty="0" err="1">
                <a:solidFill>
                  <a:srgbClr val="00B0F0"/>
                </a:solidFill>
                <a:latin typeface="メイリオ" panose="020B0604030504040204" pitchFamily="50" charset="-128"/>
                <a:ea typeface="メイリオ" panose="020B0604030504040204" pitchFamily="50" charset="-128"/>
              </a:rPr>
              <a:t>Mapion</a:t>
            </a:r>
            <a:r>
              <a:rPr lang="ja-JP" altLang="en-US" sz="1400" dirty="0">
                <a:solidFill>
                  <a:srgbClr val="00B0F0"/>
                </a:solidFill>
                <a:latin typeface="メイリオ" panose="020B0604030504040204" pitchFamily="50" charset="-128"/>
                <a:ea typeface="メイリオ" panose="020B0604030504040204" pitchFamily="50" charset="-128"/>
              </a:rPr>
              <a:t>等地図検索サイト含む）などは、文献リストには載せないこと．</a:t>
            </a:r>
            <a:endParaRPr kumimoji="1" lang="en-US" altLang="ja-JP" sz="1400" b="1" dirty="0">
              <a:latin typeface="メイリオ" panose="020B0604030504040204" pitchFamily="50" charset="-128"/>
              <a:ea typeface="メイリオ" panose="020B0604030504040204" pitchFamily="50" charset="-128"/>
            </a:endParaRPr>
          </a:p>
          <a:p>
            <a:pPr marL="342900" indent="-342900">
              <a:buFont typeface="+mj-lt"/>
              <a:buAutoNum type="arabicPeriod"/>
            </a:pPr>
            <a:r>
              <a:rPr lang="ja-JP" altLang="en-US" sz="1400" dirty="0">
                <a:solidFill>
                  <a:srgbClr val="00B050"/>
                </a:solidFill>
                <a:latin typeface="メイリオ" panose="020B0604030504040204" pitchFamily="50" charset="-128"/>
                <a:ea typeface="メイリオ" panose="020B0604030504040204" pitchFamily="50" charset="-128"/>
              </a:rPr>
              <a:t>書き方例（書籍の場合）→松本裕</a:t>
            </a:r>
            <a:r>
              <a:rPr lang="en-US" altLang="ja-JP" sz="1400" dirty="0">
                <a:solidFill>
                  <a:srgbClr val="00B050"/>
                </a:solidFill>
                <a:latin typeface="メイリオ" panose="020B0604030504040204" pitchFamily="50" charset="-128"/>
                <a:ea typeface="メイリオ" panose="020B0604030504040204" pitchFamily="50" charset="-128"/>
              </a:rPr>
              <a:t>『</a:t>
            </a:r>
            <a:r>
              <a:rPr lang="ja-JP" altLang="en-US" sz="1400" dirty="0">
                <a:solidFill>
                  <a:srgbClr val="00B050"/>
                </a:solidFill>
                <a:latin typeface="メイリオ" panose="020B0604030504040204" pitchFamily="50" charset="-128"/>
                <a:ea typeface="メイリオ" panose="020B0604030504040204" pitchFamily="50" charset="-128"/>
              </a:rPr>
              <a:t>卒業設計コンセプトメイキング</a:t>
            </a:r>
            <a:r>
              <a:rPr lang="en-US" altLang="ja-JP" sz="1400" dirty="0">
                <a:solidFill>
                  <a:srgbClr val="00B050"/>
                </a:solidFill>
                <a:latin typeface="メイリオ" panose="020B0604030504040204" pitchFamily="50" charset="-128"/>
                <a:ea typeface="メイリオ" panose="020B0604030504040204" pitchFamily="50" charset="-128"/>
              </a:rPr>
              <a:t>』</a:t>
            </a:r>
            <a:r>
              <a:rPr lang="ja-JP" altLang="en-US" sz="1400" dirty="0">
                <a:solidFill>
                  <a:srgbClr val="00B050"/>
                </a:solidFill>
                <a:latin typeface="メイリオ" panose="020B0604030504040204" pitchFamily="50" charset="-128"/>
                <a:ea typeface="メイリオ" panose="020B0604030504040204" pitchFamily="50" charset="-128"/>
              </a:rPr>
              <a:t>学芸出版社、</a:t>
            </a:r>
            <a:r>
              <a:rPr lang="en-US" altLang="ja-JP" sz="1400" dirty="0">
                <a:solidFill>
                  <a:srgbClr val="00B050"/>
                </a:solidFill>
                <a:latin typeface="メイリオ" panose="020B0604030504040204" pitchFamily="50" charset="-128"/>
                <a:ea typeface="メイリオ" panose="020B0604030504040204" pitchFamily="50" charset="-128"/>
              </a:rPr>
              <a:t>2008</a:t>
            </a:r>
            <a:endParaRPr lang="en-US" altLang="ja-JP" sz="1400" dirty="0">
              <a:latin typeface="メイリオ" panose="020B0604030504040204" pitchFamily="50" charset="-128"/>
              <a:ea typeface="メイリオ" panose="020B0604030504040204" pitchFamily="50" charset="-128"/>
            </a:endParaRPr>
          </a:p>
          <a:p>
            <a:pPr marL="342900" indent="-342900">
              <a:buFont typeface="+mj-lt"/>
              <a:buAutoNum type="arabicPeriod"/>
            </a:pPr>
            <a:r>
              <a:rPr lang="ja-JP" altLang="en-US" sz="1400" dirty="0">
                <a:solidFill>
                  <a:srgbClr val="00B050"/>
                </a:solidFill>
                <a:latin typeface="メイリオ" panose="020B0604030504040204" pitchFamily="50" charset="-128"/>
                <a:ea typeface="メイリオ" panose="020B0604030504040204" pitchFamily="50" charset="-128"/>
              </a:rPr>
              <a:t>書き方例（雑誌の場合）→松本裕「＜ナレッジ・シティー都市変換＞への試行」</a:t>
            </a:r>
            <a:r>
              <a:rPr lang="en-US" altLang="ja-JP" sz="1400" dirty="0">
                <a:solidFill>
                  <a:srgbClr val="00B050"/>
                </a:solidFill>
                <a:latin typeface="メイリオ" panose="020B0604030504040204" pitchFamily="50" charset="-128"/>
                <a:ea typeface="メイリオ" panose="020B0604030504040204" pitchFamily="50" charset="-128"/>
              </a:rPr>
              <a:t>『CASABELLA JAPAN』781</a:t>
            </a:r>
            <a:r>
              <a:rPr lang="ja-JP" altLang="en-US" sz="1400" dirty="0">
                <a:solidFill>
                  <a:srgbClr val="00B050"/>
                </a:solidFill>
                <a:latin typeface="メイリオ" panose="020B0604030504040204" pitchFamily="50" charset="-128"/>
                <a:ea typeface="メイリオ" panose="020B0604030504040204" pitchFamily="50" charset="-128"/>
              </a:rPr>
              <a:t>号、</a:t>
            </a:r>
            <a:r>
              <a:rPr lang="en-US" altLang="ja-JP" sz="1400" dirty="0">
                <a:solidFill>
                  <a:srgbClr val="00B050"/>
                </a:solidFill>
                <a:latin typeface="メイリオ" panose="020B0604030504040204" pitchFamily="50" charset="-128"/>
                <a:ea typeface="メイリオ" panose="020B0604030504040204" pitchFamily="50" charset="-128"/>
              </a:rPr>
              <a:t>2009</a:t>
            </a:r>
            <a:r>
              <a:rPr lang="ja-JP" altLang="en-US" sz="1400" dirty="0" err="1">
                <a:solidFill>
                  <a:srgbClr val="00B050"/>
                </a:solidFill>
                <a:latin typeface="メイリオ" panose="020B0604030504040204" pitchFamily="50" charset="-128"/>
                <a:ea typeface="メイリオ" panose="020B0604030504040204" pitchFamily="50" charset="-128"/>
              </a:rPr>
              <a:t>、</a:t>
            </a:r>
            <a:r>
              <a:rPr lang="en-US" altLang="ja-JP" sz="1400" dirty="0">
                <a:solidFill>
                  <a:srgbClr val="00B050"/>
                </a:solidFill>
                <a:latin typeface="メイリオ" panose="020B0604030504040204" pitchFamily="50" charset="-128"/>
                <a:ea typeface="メイリオ" panose="020B0604030504040204" pitchFamily="50" charset="-128"/>
              </a:rPr>
              <a:t>pp.34-36</a:t>
            </a:r>
          </a:p>
          <a:p>
            <a:pPr marL="342900" indent="-342900">
              <a:buFont typeface="+mj-lt"/>
              <a:buAutoNum type="arabicPeriod"/>
            </a:pPr>
            <a:r>
              <a:rPr lang="ja-JP" altLang="en-US" sz="1400" dirty="0">
                <a:solidFill>
                  <a:srgbClr val="00B050"/>
                </a:solidFill>
                <a:latin typeface="メイリオ" panose="020B0604030504040204" pitchFamily="50" charset="-128"/>
                <a:ea typeface="メイリオ" panose="020B0604030504040204" pitchFamily="50" charset="-128"/>
              </a:rPr>
              <a:t>書き方例（</a:t>
            </a:r>
            <a:r>
              <a:rPr lang="en-US" altLang="ja-JP" sz="1400" dirty="0">
                <a:solidFill>
                  <a:srgbClr val="00B050"/>
                </a:solidFill>
                <a:latin typeface="メイリオ" panose="020B0604030504040204" pitchFamily="50" charset="-128"/>
                <a:ea typeface="メイリオ" panose="020B0604030504040204" pitchFamily="50" charset="-128"/>
              </a:rPr>
              <a:t>HP</a:t>
            </a:r>
            <a:r>
              <a:rPr lang="ja-JP" altLang="en-US" sz="1400" dirty="0">
                <a:solidFill>
                  <a:srgbClr val="00B050"/>
                </a:solidFill>
                <a:latin typeface="メイリオ" panose="020B0604030504040204" pitchFamily="50" charset="-128"/>
                <a:ea typeface="メイリオ" panose="020B0604030504040204" pitchFamily="50" charset="-128"/>
              </a:rPr>
              <a:t>の場合）→　大阪産業大学デザイン工学部建築・環境デザイン学科＞教員研究室紹介＞松本　裕　</a:t>
            </a:r>
            <a:r>
              <a:rPr lang="en-US" altLang="ja-JP" sz="1400" dirty="0">
                <a:solidFill>
                  <a:srgbClr val="00B050"/>
                </a:solidFill>
                <a:latin typeface="メイリオ" panose="020B0604030504040204" pitchFamily="50" charset="-128"/>
                <a:ea typeface="メイリオ" panose="020B0604030504040204" pitchFamily="50" charset="-128"/>
              </a:rPr>
              <a:t> https://www.edd.osaka-sandai.ac.jp/staff/y-matsu/</a:t>
            </a:r>
          </a:p>
          <a:p>
            <a:endParaRPr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dirty="0">
                <a:solidFill>
                  <a:srgbClr val="FF0000"/>
                </a:solidFill>
                <a:latin typeface="メイリオ" panose="020B0604030504040204" pitchFamily="50" charset="-128"/>
                <a:ea typeface="メイリオ" panose="020B0604030504040204" pitchFamily="50" charset="-128"/>
              </a:rPr>
              <a:t>文献の書き方は、本書、</a:t>
            </a:r>
            <a:r>
              <a:rPr lang="en-US" altLang="ja-JP" sz="1200" dirty="0">
                <a:solidFill>
                  <a:srgbClr val="FF0000"/>
                </a:solidFill>
                <a:latin typeface="メイリオ" panose="020B0604030504040204" pitchFamily="50" charset="-128"/>
                <a:ea typeface="メイリオ" panose="020B0604030504040204" pitchFamily="50" charset="-128"/>
              </a:rPr>
              <a:t>pp.230-231</a:t>
            </a:r>
            <a:r>
              <a:rPr lang="ja-JP" altLang="en-US" sz="1200" dirty="0">
                <a:solidFill>
                  <a:srgbClr val="FF0000"/>
                </a:solidFill>
                <a:latin typeface="メイリオ" panose="020B0604030504040204" pitchFamily="50" charset="-128"/>
                <a:ea typeface="メイリオ" panose="020B0604030504040204" pitchFamily="50" charset="-128"/>
              </a:rPr>
              <a:t>「梗概フォーム」の「参考文献」欄の記述通りに書くこと．</a:t>
            </a:r>
            <a:r>
              <a:rPr kumimoji="1" lang="ja-JP" altLang="en-US" sz="1200" dirty="0">
                <a:solidFill>
                  <a:srgbClr val="FF0000"/>
                </a:solidFill>
                <a:latin typeface="メイリオ" panose="020B0604030504040204" pitchFamily="50" charset="-128"/>
                <a:ea typeface="メイリオ" panose="020B0604030504040204" pitchFamily="50" charset="-128"/>
              </a:rPr>
              <a:t>よく使うものとしては、</a:t>
            </a:r>
            <a:endParaRPr kumimoji="1" lang="en-US" altLang="ja-JP" sz="1200" dirty="0">
              <a:solidFill>
                <a:srgbClr val="FF0000"/>
              </a:solidFill>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200" dirty="0">
                <a:solidFill>
                  <a:srgbClr val="FF0000"/>
                </a:solidFill>
                <a:latin typeface="メイリオ" panose="020B0604030504040204" pitchFamily="50" charset="-128"/>
                <a:ea typeface="メイリオ" panose="020B0604030504040204" pitchFamily="50" charset="-128"/>
              </a:rPr>
              <a:t>書籍（和書）の場合：</a:t>
            </a:r>
            <a:r>
              <a:rPr kumimoji="1" lang="ja-JP" altLang="en-US" sz="1200" dirty="0">
                <a:solidFill>
                  <a:srgbClr val="00B050"/>
                </a:solidFill>
                <a:latin typeface="メイリオ" panose="020B0604030504040204" pitchFamily="50" charset="-128"/>
                <a:ea typeface="メイリオ" panose="020B0604030504040204" pitchFamily="50" charset="-128"/>
              </a:rPr>
              <a:t>著者名</a:t>
            </a:r>
            <a:r>
              <a:rPr kumimoji="1" lang="en-US" altLang="ja-JP" sz="1200" dirty="0">
                <a:solidFill>
                  <a:srgbClr val="00B050"/>
                </a:solidFill>
                <a:latin typeface="メイリオ" panose="020B0604030504040204" pitchFamily="50" charset="-128"/>
                <a:ea typeface="メイリオ" panose="020B0604030504040204" pitchFamily="50" charset="-128"/>
              </a:rPr>
              <a:t>『</a:t>
            </a:r>
            <a:r>
              <a:rPr lang="ja-JP" altLang="en-US" sz="1200" dirty="0">
                <a:solidFill>
                  <a:srgbClr val="00B050"/>
                </a:solidFill>
                <a:latin typeface="メイリオ" panose="020B0604030504040204" pitchFamily="50" charset="-128"/>
                <a:ea typeface="メイリオ" panose="020B0604030504040204" pitchFamily="50" charset="-128"/>
              </a:rPr>
              <a:t>書名</a:t>
            </a:r>
            <a:r>
              <a:rPr kumimoji="1" lang="en-US" altLang="ja-JP" sz="1200" dirty="0">
                <a:solidFill>
                  <a:srgbClr val="00B050"/>
                </a:solidFill>
                <a:latin typeface="メイリオ" panose="020B0604030504040204" pitchFamily="50" charset="-128"/>
                <a:ea typeface="メイリオ" panose="020B0604030504040204" pitchFamily="50" charset="-128"/>
              </a:rPr>
              <a:t>』</a:t>
            </a:r>
            <a:r>
              <a:rPr kumimoji="1" lang="ja-JP" altLang="en-US" sz="1200" dirty="0">
                <a:solidFill>
                  <a:srgbClr val="00B050"/>
                </a:solidFill>
                <a:latin typeface="メイリオ" panose="020B0604030504040204" pitchFamily="50" charset="-128"/>
                <a:ea typeface="メイリオ" panose="020B0604030504040204" pitchFamily="50" charset="-128"/>
              </a:rPr>
              <a:t>出版社、出版年</a:t>
            </a:r>
            <a:endParaRPr kumimoji="1" lang="en-US" altLang="ja-JP" sz="1200" dirty="0">
              <a:solidFill>
                <a:srgbClr val="00B050"/>
              </a:solidFill>
              <a:latin typeface="メイリオ" panose="020B0604030504040204" pitchFamily="50" charset="-128"/>
              <a:ea typeface="メイリオ" panose="020B0604030504040204" pitchFamily="50" charset="-128"/>
            </a:endParaRPr>
          </a:p>
          <a:p>
            <a:pPr lvl="1"/>
            <a:r>
              <a:rPr kumimoji="1" lang="ja-JP" altLang="en-US" sz="1200" dirty="0">
                <a:solidFill>
                  <a:srgbClr val="FF0000"/>
                </a:solidFill>
                <a:latin typeface="メイリオ" panose="020B0604030504040204" pitchFamily="50" charset="-128"/>
                <a:ea typeface="メイリオ" panose="020B0604030504040204" pitchFamily="50" charset="-128"/>
              </a:rPr>
              <a:t>→</a:t>
            </a:r>
            <a:r>
              <a:rPr lang="ja-JP" altLang="en-US" sz="1200" dirty="0">
                <a:solidFill>
                  <a:srgbClr val="FF0000"/>
                </a:solidFill>
                <a:latin typeface="メイリオ" panose="020B0604030504040204" pitchFamily="50" charset="-128"/>
                <a:ea typeface="メイリオ" panose="020B0604030504040204" pitchFamily="50" charset="-128"/>
              </a:rPr>
              <a:t>例：</a:t>
            </a:r>
            <a:r>
              <a:rPr kumimoji="1" lang="ja-JP" altLang="en-US" sz="1200" dirty="0">
                <a:solidFill>
                  <a:srgbClr val="FF0000"/>
                </a:solidFill>
                <a:latin typeface="メイリオ" panose="020B0604030504040204" pitchFamily="50" charset="-128"/>
                <a:ea typeface="メイリオ" panose="020B0604030504040204" pitchFamily="50" charset="-128"/>
              </a:rPr>
              <a:t>松本裕</a:t>
            </a:r>
            <a:r>
              <a:rPr kumimoji="1" lang="en-US" altLang="ja-JP" sz="1200" dirty="0">
                <a:solidFill>
                  <a:srgbClr val="FF0000"/>
                </a:solidFill>
                <a:latin typeface="メイリオ" panose="020B0604030504040204" pitchFamily="50" charset="-128"/>
                <a:ea typeface="メイリオ" panose="020B0604030504040204" pitchFamily="50" charset="-128"/>
              </a:rPr>
              <a:t>『</a:t>
            </a:r>
            <a:r>
              <a:rPr kumimoji="1" lang="ja-JP" altLang="en-US" sz="1200" dirty="0">
                <a:solidFill>
                  <a:srgbClr val="FF0000"/>
                </a:solidFill>
                <a:latin typeface="メイリオ" panose="020B0604030504040204" pitchFamily="50" charset="-128"/>
                <a:ea typeface="メイリオ" panose="020B0604030504040204" pitchFamily="50" charset="-128"/>
              </a:rPr>
              <a:t>卒業設計コンセプトメイキング</a:t>
            </a:r>
            <a:r>
              <a:rPr kumimoji="1" lang="en-US" altLang="ja-JP" sz="1200" dirty="0">
                <a:solidFill>
                  <a:srgbClr val="FF0000"/>
                </a:solidFill>
                <a:latin typeface="メイリオ" panose="020B0604030504040204" pitchFamily="50" charset="-128"/>
                <a:ea typeface="メイリオ" panose="020B0604030504040204" pitchFamily="50" charset="-128"/>
              </a:rPr>
              <a:t>』</a:t>
            </a:r>
            <a:r>
              <a:rPr kumimoji="1" lang="ja-JP" altLang="en-US" sz="1200" dirty="0">
                <a:solidFill>
                  <a:srgbClr val="FF0000"/>
                </a:solidFill>
                <a:latin typeface="メイリオ" panose="020B0604030504040204" pitchFamily="50" charset="-128"/>
                <a:ea typeface="メイリオ" panose="020B0604030504040204" pitchFamily="50" charset="-128"/>
              </a:rPr>
              <a:t>学芸出版社、</a:t>
            </a:r>
            <a:r>
              <a:rPr kumimoji="1" lang="en-US" altLang="ja-JP" sz="1200" dirty="0">
                <a:solidFill>
                  <a:srgbClr val="FF0000"/>
                </a:solidFill>
                <a:latin typeface="メイリオ" panose="020B0604030504040204" pitchFamily="50" charset="-128"/>
                <a:ea typeface="メイリオ" panose="020B0604030504040204" pitchFamily="50" charset="-128"/>
              </a:rPr>
              <a:t>2008</a:t>
            </a:r>
          </a:p>
          <a:p>
            <a:pPr marL="171450" indent="-171450">
              <a:buFont typeface="Arial" panose="020B0604020202020204" pitchFamily="34" charset="0"/>
              <a:buChar char="•"/>
            </a:pPr>
            <a:r>
              <a:rPr kumimoji="1" lang="ja-JP" altLang="en-US" sz="1200" dirty="0">
                <a:solidFill>
                  <a:srgbClr val="FF0000"/>
                </a:solidFill>
                <a:latin typeface="メイリオ" panose="020B0604030504040204" pitchFamily="50" charset="-128"/>
                <a:ea typeface="メイリオ" panose="020B0604030504040204" pitchFamily="50" charset="-128"/>
              </a:rPr>
              <a:t>論文（和雑誌掲載）の場合：</a:t>
            </a:r>
            <a:r>
              <a:rPr kumimoji="1" lang="ja-JP" altLang="en-US" sz="1200" dirty="0">
                <a:solidFill>
                  <a:srgbClr val="00B050"/>
                </a:solidFill>
                <a:latin typeface="メイリオ" panose="020B0604030504040204" pitchFamily="50" charset="-128"/>
                <a:ea typeface="メイリオ" panose="020B0604030504040204" pitchFamily="50" charset="-128"/>
              </a:rPr>
              <a:t>著者名「論文名」</a:t>
            </a:r>
            <a:r>
              <a:rPr kumimoji="1" lang="en-US" altLang="ja-JP" sz="1200" dirty="0">
                <a:solidFill>
                  <a:srgbClr val="00B050"/>
                </a:solidFill>
                <a:latin typeface="メイリオ" panose="020B0604030504040204" pitchFamily="50" charset="-128"/>
                <a:ea typeface="メイリオ" panose="020B0604030504040204" pitchFamily="50" charset="-128"/>
              </a:rPr>
              <a:t>『</a:t>
            </a:r>
            <a:r>
              <a:rPr kumimoji="1" lang="ja-JP" altLang="en-US" sz="1200" dirty="0">
                <a:solidFill>
                  <a:srgbClr val="00B050"/>
                </a:solidFill>
                <a:latin typeface="メイリオ" panose="020B0604030504040204" pitchFamily="50" charset="-128"/>
                <a:ea typeface="メイリオ" panose="020B0604030504040204" pitchFamily="50" charset="-128"/>
              </a:rPr>
              <a:t>掲載雑誌</a:t>
            </a:r>
            <a:r>
              <a:rPr kumimoji="1" lang="en-US" altLang="ja-JP" sz="1200" dirty="0">
                <a:solidFill>
                  <a:srgbClr val="00B050"/>
                </a:solidFill>
                <a:latin typeface="メイリオ" panose="020B0604030504040204" pitchFamily="50" charset="-128"/>
                <a:ea typeface="メイリオ" panose="020B0604030504040204" pitchFamily="50" charset="-128"/>
              </a:rPr>
              <a:t>』</a:t>
            </a:r>
            <a:r>
              <a:rPr kumimoji="1" lang="ja-JP" altLang="en-US" sz="1200" dirty="0">
                <a:solidFill>
                  <a:srgbClr val="00B050"/>
                </a:solidFill>
                <a:latin typeface="メイリオ" panose="020B0604030504040204" pitchFamily="50" charset="-128"/>
                <a:ea typeface="メイリオ" panose="020B0604030504040204" pitchFamily="50" charset="-128"/>
              </a:rPr>
              <a:t>年・号・発行ナンバー、出版社（出版機関）、出版年、掲載ページ</a:t>
            </a:r>
            <a:endParaRPr kumimoji="1" lang="en-US" altLang="ja-JP" sz="1200" dirty="0">
              <a:solidFill>
                <a:srgbClr val="00B050"/>
              </a:solidFill>
              <a:latin typeface="メイリオ" panose="020B0604030504040204" pitchFamily="50" charset="-128"/>
              <a:ea typeface="メイリオ" panose="020B0604030504040204" pitchFamily="50" charset="-128"/>
            </a:endParaRPr>
          </a:p>
          <a:p>
            <a:pPr lvl="1"/>
            <a:r>
              <a:rPr lang="ja-JP" altLang="en-US" sz="1200" dirty="0">
                <a:solidFill>
                  <a:srgbClr val="FF0000"/>
                </a:solidFill>
                <a:latin typeface="メイリオ" panose="020B0604030504040204" pitchFamily="50" charset="-128"/>
                <a:ea typeface="メイリオ" panose="020B0604030504040204" pitchFamily="50" charset="-128"/>
              </a:rPr>
              <a:t>→例：松本裕「＜ナレッジ・シティー都市変換＞への試行」</a:t>
            </a:r>
            <a:r>
              <a:rPr lang="en-US" altLang="ja-JP" sz="1200" dirty="0">
                <a:solidFill>
                  <a:srgbClr val="FF0000"/>
                </a:solidFill>
                <a:latin typeface="メイリオ" panose="020B0604030504040204" pitchFamily="50" charset="-128"/>
                <a:ea typeface="メイリオ" panose="020B0604030504040204" pitchFamily="50" charset="-128"/>
              </a:rPr>
              <a:t>『CASABELLA JAPAN』781</a:t>
            </a:r>
            <a:r>
              <a:rPr lang="ja-JP" altLang="en-US" sz="1200" dirty="0">
                <a:solidFill>
                  <a:srgbClr val="FF0000"/>
                </a:solidFill>
                <a:latin typeface="メイリオ" panose="020B0604030504040204" pitchFamily="50" charset="-128"/>
                <a:ea typeface="メイリオ" panose="020B0604030504040204" pitchFamily="50" charset="-128"/>
              </a:rPr>
              <a:t>号、</a:t>
            </a:r>
            <a:r>
              <a:rPr lang="en-US" altLang="ja-JP" sz="1200" dirty="0">
                <a:solidFill>
                  <a:srgbClr val="FF0000"/>
                </a:solidFill>
                <a:latin typeface="メイリオ" panose="020B0604030504040204" pitchFamily="50" charset="-128"/>
                <a:ea typeface="メイリオ" panose="020B0604030504040204" pitchFamily="50" charset="-128"/>
              </a:rPr>
              <a:t>2009</a:t>
            </a:r>
            <a:r>
              <a:rPr lang="ja-JP" altLang="en-US" sz="1200" dirty="0" err="1">
                <a:solidFill>
                  <a:srgbClr val="FF0000"/>
                </a:solidFill>
                <a:latin typeface="メイリオ" panose="020B0604030504040204" pitchFamily="50" charset="-128"/>
                <a:ea typeface="メイリオ" panose="020B0604030504040204" pitchFamily="50" charset="-128"/>
              </a:rPr>
              <a:t>、</a:t>
            </a:r>
            <a:r>
              <a:rPr lang="en-US" altLang="ja-JP" sz="1200" dirty="0">
                <a:solidFill>
                  <a:srgbClr val="FF0000"/>
                </a:solidFill>
                <a:latin typeface="メイリオ" panose="020B0604030504040204" pitchFamily="50" charset="-128"/>
                <a:ea typeface="メイリオ" panose="020B0604030504040204" pitchFamily="50" charset="-128"/>
              </a:rPr>
              <a:t>pp.34-36</a:t>
            </a:r>
            <a:endParaRPr kumimoji="1" lang="en-US" altLang="ja-JP" sz="1200" dirty="0">
              <a:solidFill>
                <a:srgbClr val="FF0000"/>
              </a:solidFill>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kumimoji="1" lang="en-US" altLang="ja-JP" sz="1200" dirty="0">
                <a:solidFill>
                  <a:srgbClr val="FF0000"/>
                </a:solidFill>
                <a:latin typeface="メイリオ" panose="020B0604030504040204" pitchFamily="50" charset="-128"/>
                <a:ea typeface="メイリオ" panose="020B0604030504040204" pitchFamily="50" charset="-128"/>
              </a:rPr>
              <a:t>WEB</a:t>
            </a:r>
            <a:r>
              <a:rPr kumimoji="1" lang="ja-JP" altLang="en-US" sz="1200" dirty="0">
                <a:solidFill>
                  <a:srgbClr val="FF0000"/>
                </a:solidFill>
                <a:latin typeface="メイリオ" panose="020B0604030504040204" pitchFamily="50" charset="-128"/>
                <a:ea typeface="メイリオ" panose="020B0604030504040204" pitchFamily="50" charset="-128"/>
              </a:rPr>
              <a:t>情報の場合は</a:t>
            </a:r>
            <a:r>
              <a:rPr kumimoji="1" lang="ja-JP" altLang="en-US" sz="1200" dirty="0">
                <a:solidFill>
                  <a:srgbClr val="00B050"/>
                </a:solidFill>
                <a:latin typeface="メイリオ" panose="020B0604030504040204" pitchFamily="50" charset="-128"/>
                <a:ea typeface="メイリオ" panose="020B0604030504040204" pitchFamily="50" charset="-128"/>
              </a:rPr>
              <a:t>、</a:t>
            </a:r>
            <a:r>
              <a:rPr kumimoji="1" lang="en-US" altLang="ja-JP" sz="1200" dirty="0">
                <a:solidFill>
                  <a:srgbClr val="00B050"/>
                </a:solidFill>
                <a:latin typeface="メイリオ" panose="020B0604030504040204" pitchFamily="50" charset="-128"/>
                <a:ea typeface="メイリオ" panose="020B0604030504040204" pitchFamily="50" charset="-128"/>
              </a:rPr>
              <a:t>HP</a:t>
            </a:r>
            <a:r>
              <a:rPr lang="ja-JP" altLang="en-US" sz="1200" dirty="0">
                <a:solidFill>
                  <a:srgbClr val="00B050"/>
                </a:solidFill>
                <a:latin typeface="メイリオ" panose="020B0604030504040204" pitchFamily="50" charset="-128"/>
                <a:ea typeface="メイリオ" panose="020B0604030504040204" pitchFamily="50" charset="-128"/>
              </a:rPr>
              <a:t>のメインタイトル・管理機関名などを簡潔に示し、その後に、ＵＲＬをコピーして貼り付ける</a:t>
            </a:r>
            <a:endParaRPr lang="en-US" altLang="ja-JP" sz="1200" dirty="0">
              <a:solidFill>
                <a:srgbClr val="00B050"/>
              </a:solidFill>
              <a:latin typeface="メイリオ" panose="020B0604030504040204" pitchFamily="50" charset="-128"/>
              <a:ea typeface="メイリオ" panose="020B0604030504040204" pitchFamily="50" charset="-128"/>
            </a:endParaRPr>
          </a:p>
          <a:p>
            <a:pPr lvl="1"/>
            <a:r>
              <a:rPr lang="ja-JP" altLang="en-US" sz="1200" dirty="0">
                <a:solidFill>
                  <a:srgbClr val="FF0000"/>
                </a:solidFill>
                <a:latin typeface="メイリオ" panose="020B0604030504040204" pitchFamily="50" charset="-128"/>
                <a:ea typeface="メイリオ" panose="020B0604030504040204" pitchFamily="50" charset="-128"/>
              </a:rPr>
              <a:t>→例：大阪産業大学 デザイン工学部 建築・環境デザイン学科＞教員・研究室紹介＞松本裕　 　</a:t>
            </a:r>
            <a:endParaRPr lang="en-US" altLang="ja-JP" sz="1200" dirty="0">
              <a:solidFill>
                <a:srgbClr val="FF0000"/>
              </a:solidFill>
              <a:latin typeface="メイリオ" panose="020B0604030504040204" pitchFamily="50" charset="-128"/>
              <a:ea typeface="メイリオ" panose="020B0604030504040204" pitchFamily="50" charset="-128"/>
            </a:endParaRPr>
          </a:p>
          <a:p>
            <a:pPr lvl="1"/>
            <a:r>
              <a:rPr lang="ja-JP" altLang="en-US" sz="1200" dirty="0">
                <a:solidFill>
                  <a:srgbClr val="FF0000"/>
                </a:solidFill>
                <a:latin typeface="メイリオ" panose="020B0604030504040204" pitchFamily="50" charset="-128"/>
                <a:ea typeface="メイリオ" panose="020B0604030504040204" pitchFamily="50" charset="-128"/>
              </a:rPr>
              <a:t>　　　</a:t>
            </a:r>
            <a:r>
              <a:rPr lang="en-US" altLang="ja-JP" sz="1200" dirty="0">
                <a:solidFill>
                  <a:srgbClr val="FF0000"/>
                </a:solidFill>
                <a:latin typeface="メイリオ" panose="020B0604030504040204" pitchFamily="50" charset="-128"/>
                <a:ea typeface="メイリオ" panose="020B0604030504040204" pitchFamily="50" charset="-128"/>
              </a:rPr>
              <a:t>http://www.edd.osaka-sandai.ac.jp/staff/y-matsu/</a:t>
            </a:r>
          </a:p>
          <a:p>
            <a:endParaRPr lang="en-US" altLang="ja-JP" sz="1200" dirty="0">
              <a:solidFill>
                <a:srgbClr val="FF0000"/>
              </a:solidFill>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29102" y="6186726"/>
            <a:ext cx="9081332" cy="584775"/>
          </a:xfrm>
          <a:prstGeom prst="rect">
            <a:avLst/>
          </a:prstGeom>
          <a:solidFill>
            <a:srgbClr val="FFFF00"/>
          </a:solidFill>
        </p:spPr>
        <p:txBody>
          <a:bodyPr wrap="square" rtlCol="0">
            <a:spAutoFit/>
          </a:bodyPr>
          <a:lstStyle/>
          <a:p>
            <a:pPr marL="285750" indent="-285750">
              <a:buFont typeface="Arial" panose="020B0604020202020204" pitchFamily="34" charset="0"/>
              <a:buChar char="•"/>
            </a:pPr>
            <a:r>
              <a:rPr lang="ja-JP" altLang="en-US" dirty="0">
                <a:solidFill>
                  <a:srgbClr val="FF0000"/>
                </a:solidFill>
                <a:latin typeface="メイリオ" panose="020B0604030504040204" pitchFamily="50" charset="-128"/>
                <a:ea typeface="メイリオ" panose="020B0604030504040204" pitchFamily="50" charset="-128"/>
              </a:rPr>
              <a:t>　</a:t>
            </a:r>
            <a:r>
              <a:rPr lang="en-US" altLang="ja-JP" sz="1400" dirty="0" err="1">
                <a:solidFill>
                  <a:srgbClr val="FF0000"/>
                </a:solidFill>
                <a:latin typeface="メイリオ" panose="020B0604030504040204" pitchFamily="50" charset="-128"/>
                <a:ea typeface="メイリオ" panose="020B0604030504040204" pitchFamily="50" charset="-128"/>
              </a:rPr>
              <a:t>wikipedia</a:t>
            </a:r>
            <a:r>
              <a:rPr lang="ja-JP" altLang="en-US" sz="1400" dirty="0">
                <a:solidFill>
                  <a:srgbClr val="FF0000"/>
                </a:solidFill>
                <a:latin typeface="メイリオ" panose="020B0604030504040204" pitchFamily="50" charset="-128"/>
                <a:ea typeface="メイリオ" panose="020B0604030504040204" pitchFamily="50" charset="-128"/>
              </a:rPr>
              <a:t>や</a:t>
            </a:r>
            <a:r>
              <a:rPr lang="en-US" altLang="ja-JP" sz="1400" dirty="0">
                <a:solidFill>
                  <a:srgbClr val="FF0000"/>
                </a:solidFill>
                <a:latin typeface="メイリオ" panose="020B0604030504040204" pitchFamily="50" charset="-128"/>
                <a:ea typeface="メイリオ" panose="020B0604030504040204" pitchFamily="50" charset="-128"/>
              </a:rPr>
              <a:t>yahoo</a:t>
            </a:r>
            <a:r>
              <a:rPr lang="ja-JP" altLang="en-US" sz="1400" dirty="0">
                <a:solidFill>
                  <a:srgbClr val="FF0000"/>
                </a:solidFill>
                <a:latin typeface="メイリオ" panose="020B0604030504040204" pitchFamily="50" charset="-128"/>
                <a:ea typeface="メイリオ" panose="020B0604030504040204" pitchFamily="50" charset="-128"/>
              </a:rPr>
              <a:t>！知恵袋など検索結果は、そのまま信用せず、必ず原典にあたること．</a:t>
            </a:r>
            <a:endParaRPr lang="en-US" altLang="ja-JP" sz="1400" dirty="0">
              <a:solidFill>
                <a:srgbClr val="FF0000"/>
              </a:solidFill>
              <a:latin typeface="メイリオ" panose="020B0604030504040204" pitchFamily="50" charset="-128"/>
              <a:ea typeface="メイリオ" panose="020B0604030504040204" pitchFamily="50" charset="-128"/>
            </a:endParaRPr>
          </a:p>
          <a:p>
            <a:pPr marL="285750" indent="-285750">
              <a:buFont typeface="Arial" panose="020B0604020202020204" pitchFamily="34" charset="0"/>
              <a:buChar char="•"/>
            </a:pPr>
            <a:r>
              <a:rPr lang="ja-JP" altLang="en-US" sz="1400" dirty="0">
                <a:solidFill>
                  <a:srgbClr val="FF0000"/>
                </a:solidFill>
                <a:latin typeface="メイリオ" panose="020B0604030504040204" pitchFamily="50" charset="-128"/>
                <a:ea typeface="メイリオ" panose="020B0604030504040204" pitchFamily="50" charset="-128"/>
              </a:rPr>
              <a:t>　ネットで検索したホームページデータのみではなく、必ず書籍文献・資料も記すこと</a:t>
            </a:r>
            <a:endParaRPr kumimoji="1" lang="ja-JP" altLang="en-US" sz="1400" dirty="0">
              <a:latin typeface="メイリオ" panose="020B0604030504040204" pitchFamily="50" charset="-128"/>
              <a:ea typeface="メイリオ" panose="020B0604030504040204" pitchFamily="50" charset="-128"/>
            </a:endParaRPr>
          </a:p>
        </p:txBody>
      </p:sp>
      <p:sp>
        <p:nvSpPr>
          <p:cNvPr id="9" name="スライド番号プレースホルダ 3"/>
          <p:cNvSpPr>
            <a:spLocks noGrp="1"/>
          </p:cNvSpPr>
          <p:nvPr>
            <p:ph type="sldNum" sz="quarter" idx="12"/>
          </p:nvPr>
        </p:nvSpPr>
        <p:spPr>
          <a:xfrm>
            <a:off x="6553200" y="6356350"/>
            <a:ext cx="2133600" cy="365125"/>
          </a:xfrm>
        </p:spPr>
        <p:txBody>
          <a:bodyPr/>
          <a:lstStyle/>
          <a:p>
            <a:fld id="{6B28CED7-3EE1-4DD9-A9F0-0841E22313A2}" type="slidenum">
              <a:rPr kumimoji="1" lang="ja-JP" altLang="en-US" smtClean="0">
                <a:latin typeface="メイリオ" panose="020B0604030504040204" pitchFamily="50" charset="-128"/>
                <a:ea typeface="メイリオ" panose="020B0604030504040204" pitchFamily="50" charset="-128"/>
              </a:rPr>
              <a:pPr/>
              <a:t>15</a:t>
            </a:fld>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47632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548680"/>
            <a:ext cx="7990656" cy="4377541"/>
          </a:xfrm>
        </p:spPr>
        <p:txBody>
          <a:bodyPr>
            <a:normAutofit fontScale="90000"/>
          </a:bodyPr>
          <a:lstStyle/>
          <a:p>
            <a:pPr algn="l"/>
            <a:r>
              <a:rPr kumimoji="1" lang="ja-JP" altLang="en-US" sz="1800" u="sng" dirty="0">
                <a:latin typeface="メイリオ" panose="020B0604030504040204" pitchFamily="50" charset="-128"/>
                <a:ea typeface="メイリオ" panose="020B0604030504040204" pitchFamily="50" charset="-128"/>
              </a:rPr>
              <a:t>目次</a:t>
            </a:r>
            <a:br>
              <a:rPr kumimoji="1" lang="en-US" altLang="ja-JP" sz="1800" u="sng" dirty="0">
                <a:latin typeface="メイリオ" panose="020B0604030504040204" pitchFamily="50" charset="-128"/>
                <a:ea typeface="メイリオ" panose="020B0604030504040204" pitchFamily="50" charset="-128"/>
              </a:rPr>
            </a:br>
            <a:br>
              <a:rPr kumimoji="1" lang="en-US" altLang="ja-JP" sz="1800" u="sng" dirty="0">
                <a:latin typeface="メイリオ" panose="020B0604030504040204" pitchFamily="50" charset="-128"/>
                <a:ea typeface="メイリオ" panose="020B0604030504040204" pitchFamily="50" charset="-128"/>
              </a:rPr>
            </a:br>
            <a:r>
              <a:rPr lang="en-US" altLang="ja-JP" sz="1800" dirty="0">
                <a:latin typeface="メイリオ" panose="020B0604030504040204" pitchFamily="50" charset="-128"/>
                <a:ea typeface="メイリオ" panose="020B0604030504040204" pitchFamily="50" charset="-128"/>
              </a:rPr>
              <a:t>(A) </a:t>
            </a:r>
            <a:r>
              <a:rPr lang="ja-JP" altLang="en-US" sz="1800" dirty="0">
                <a:latin typeface="メイリオ" panose="020B0604030504040204" pitchFamily="50" charset="-128"/>
                <a:ea typeface="メイリオ" panose="020B0604030504040204" pitchFamily="50" charset="-128"/>
              </a:rPr>
              <a:t>テーマ                                                     ・・・</a:t>
            </a:r>
            <a:r>
              <a:rPr lang="en-US" altLang="ja-JP" sz="1800" dirty="0">
                <a:latin typeface="メイリオ" panose="020B0604030504040204" pitchFamily="50" charset="-128"/>
                <a:ea typeface="メイリオ" panose="020B0604030504040204" pitchFamily="50" charset="-128"/>
              </a:rPr>
              <a:t>p.3</a:t>
            </a:r>
            <a:br>
              <a:rPr lang="en-US" altLang="ja-JP" sz="1800" dirty="0">
                <a:latin typeface="メイリオ" panose="020B0604030504040204" pitchFamily="50" charset="-128"/>
                <a:ea typeface="メイリオ" panose="020B0604030504040204" pitchFamily="50" charset="-128"/>
              </a:rPr>
            </a:br>
            <a:r>
              <a:rPr lang="en-US" altLang="ja-JP" sz="1800" dirty="0">
                <a:latin typeface="メイリオ" panose="020B0604030504040204" pitchFamily="50" charset="-128"/>
                <a:ea typeface="メイリオ" panose="020B0604030504040204" pitchFamily="50" charset="-128"/>
              </a:rPr>
              <a:t>(B) </a:t>
            </a:r>
            <a:r>
              <a:rPr lang="ja-JP" altLang="en-US" sz="1800" dirty="0">
                <a:latin typeface="メイリオ" panose="020B0604030504040204" pitchFamily="50" charset="-128"/>
                <a:ea typeface="メイリオ" panose="020B0604030504040204" pitchFamily="50" charset="-128"/>
              </a:rPr>
              <a:t>主題</a:t>
            </a:r>
            <a:r>
              <a:rPr lang="en-US"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切り口                                             ・・・</a:t>
            </a:r>
            <a:r>
              <a:rPr lang="en-US" altLang="ja-JP" sz="1800" dirty="0">
                <a:latin typeface="メイリオ" panose="020B0604030504040204" pitchFamily="50" charset="-128"/>
                <a:ea typeface="メイリオ" panose="020B0604030504040204" pitchFamily="50" charset="-128"/>
              </a:rPr>
              <a:t>p.4</a:t>
            </a:r>
            <a:br>
              <a:rPr lang="en-US" altLang="ja-JP" sz="1800" dirty="0">
                <a:latin typeface="メイリオ" panose="020B0604030504040204" pitchFamily="50" charset="-128"/>
                <a:ea typeface="メイリオ" panose="020B0604030504040204" pitchFamily="50" charset="-128"/>
              </a:rPr>
            </a:br>
            <a:r>
              <a:rPr lang="en-US" altLang="ja-JP" sz="1800" dirty="0">
                <a:latin typeface="メイリオ" panose="020B0604030504040204" pitchFamily="50" charset="-128"/>
                <a:ea typeface="メイリオ" panose="020B0604030504040204" pitchFamily="50" charset="-128"/>
              </a:rPr>
              <a:t>(C) </a:t>
            </a:r>
            <a:r>
              <a:rPr lang="ja-JP" altLang="en-US" sz="1800" dirty="0">
                <a:latin typeface="メイリオ" panose="020B0604030504040204" pitchFamily="50" charset="-128"/>
                <a:ea typeface="メイリオ" panose="020B0604030504040204" pitchFamily="50" charset="-128"/>
              </a:rPr>
              <a:t>問い                                                        ・・・</a:t>
            </a:r>
            <a:r>
              <a:rPr lang="en-US" altLang="ja-JP" sz="1800" dirty="0">
                <a:latin typeface="メイリオ" panose="020B0604030504040204" pitchFamily="50" charset="-128"/>
                <a:ea typeface="メイリオ" panose="020B0604030504040204" pitchFamily="50" charset="-128"/>
              </a:rPr>
              <a:t>p.5</a:t>
            </a:r>
            <a:br>
              <a:rPr lang="en-US" altLang="ja-JP" sz="1800" dirty="0">
                <a:latin typeface="メイリオ" panose="020B0604030504040204" pitchFamily="50" charset="-128"/>
                <a:ea typeface="メイリオ" panose="020B0604030504040204" pitchFamily="50" charset="-128"/>
              </a:rPr>
            </a:br>
            <a:r>
              <a:rPr lang="en-US" altLang="ja-JP" sz="1800" dirty="0">
                <a:latin typeface="メイリオ" panose="020B0604030504040204" pitchFamily="50" charset="-128"/>
                <a:ea typeface="メイリオ" panose="020B0604030504040204" pitchFamily="50" charset="-128"/>
              </a:rPr>
              <a:t>(D)</a:t>
            </a:r>
            <a:r>
              <a:rPr lang="ja-JP" altLang="en-US" sz="1800" dirty="0">
                <a:latin typeface="メイリオ" panose="020B0604030504040204" pitchFamily="50" charset="-128"/>
                <a:ea typeface="メイリオ" panose="020B0604030504040204" pitchFamily="50" charset="-128"/>
              </a:rPr>
              <a:t>フィールドワーク内容</a:t>
            </a:r>
            <a:br>
              <a:rPr lang="en-US" altLang="ja-JP" sz="1800" dirty="0">
                <a:latin typeface="メイリオ" panose="020B0604030504040204" pitchFamily="50" charset="-128"/>
                <a:ea typeface="メイリオ" panose="020B0604030504040204" pitchFamily="50" charset="-128"/>
              </a:rPr>
            </a:br>
            <a:r>
              <a:rPr lang="en-US" altLang="ja-JP" sz="1800" dirty="0">
                <a:latin typeface="メイリオ" panose="020B0604030504040204" pitchFamily="50" charset="-128"/>
                <a:ea typeface="メイリオ" panose="020B0604030504040204" pitchFamily="50" charset="-128"/>
              </a:rPr>
              <a:t>    (D)-(1) </a:t>
            </a:r>
            <a:r>
              <a:rPr lang="ja-JP" altLang="en-US" sz="1800" dirty="0">
                <a:latin typeface="メイリオ" panose="020B0604030504040204" pitchFamily="50" charset="-128"/>
                <a:ea typeface="メイリオ" panose="020B0604030504040204" pitchFamily="50" charset="-128"/>
              </a:rPr>
              <a:t>敷地調査結果　　                             ・・・</a:t>
            </a:r>
            <a:r>
              <a:rPr lang="en-US" altLang="ja-JP" sz="1800" dirty="0">
                <a:latin typeface="メイリオ" panose="020B0604030504040204" pitchFamily="50" charset="-128"/>
                <a:ea typeface="メイリオ" panose="020B0604030504040204" pitchFamily="50" charset="-128"/>
              </a:rPr>
              <a:t>pp.6-</a:t>
            </a:r>
            <a:r>
              <a:rPr lang="ja-JP" altLang="en-US" sz="1800" dirty="0">
                <a:solidFill>
                  <a:srgbClr val="FF0000"/>
                </a:solidFill>
                <a:latin typeface="メイリオ" panose="020B0604030504040204" pitchFamily="50" charset="-128"/>
                <a:ea typeface="メイリオ" panose="020B0604030504040204" pitchFamily="50" charset="-128"/>
              </a:rPr>
              <a:t>●●</a:t>
            </a:r>
            <a:br>
              <a:rPr lang="en-US" altLang="ja-JP" sz="1800" dirty="0">
                <a:solidFill>
                  <a:srgbClr val="FF0000"/>
                </a:solidFill>
                <a:latin typeface="メイリオ" panose="020B0604030504040204" pitchFamily="50" charset="-128"/>
                <a:ea typeface="メイリオ" panose="020B0604030504040204" pitchFamily="50" charset="-128"/>
              </a:rPr>
            </a:br>
            <a:r>
              <a:rPr lang="en-US" altLang="ja-JP" sz="1800" dirty="0">
                <a:solidFill>
                  <a:srgbClr val="FF0000"/>
                </a:solidFill>
                <a:latin typeface="メイリオ" panose="020B0604030504040204" pitchFamily="50" charset="-128"/>
                <a:ea typeface="メイリオ" panose="020B0604030504040204" pitchFamily="50" charset="-128"/>
              </a:rPr>
              <a:t>    </a:t>
            </a:r>
            <a:r>
              <a:rPr lang="en-US" altLang="ja-JP" sz="1800" dirty="0">
                <a:latin typeface="メイリオ" panose="020B0604030504040204" pitchFamily="50" charset="-128"/>
                <a:ea typeface="メイリオ" panose="020B0604030504040204" pitchFamily="50" charset="-128"/>
              </a:rPr>
              <a:t>(D)-(2) </a:t>
            </a:r>
            <a:r>
              <a:rPr lang="ja-JP" altLang="en-US" sz="1800" dirty="0">
                <a:latin typeface="メイリオ" panose="020B0604030504040204" pitchFamily="50" charset="-128"/>
                <a:ea typeface="メイリオ" panose="020B0604030504040204" pitchFamily="50" charset="-128"/>
              </a:rPr>
              <a:t>文献・一次資料分析                          ・・・</a:t>
            </a:r>
            <a:r>
              <a:rPr lang="en-US" altLang="ja-JP" sz="1800" dirty="0">
                <a:latin typeface="メイリオ" panose="020B0604030504040204" pitchFamily="50" charset="-128"/>
                <a:ea typeface="メイリオ" panose="020B0604030504040204" pitchFamily="50" charset="-128"/>
              </a:rPr>
              <a:t>pp.</a:t>
            </a:r>
            <a:r>
              <a:rPr lang="ja-JP" altLang="en-US" sz="1800" dirty="0">
                <a:solidFill>
                  <a:srgbClr val="FF0000"/>
                </a:solidFill>
                <a:latin typeface="メイリオ" panose="020B0604030504040204" pitchFamily="50" charset="-128"/>
                <a:ea typeface="メイリオ" panose="020B0604030504040204" pitchFamily="50" charset="-128"/>
              </a:rPr>
              <a:t> ●● </a:t>
            </a:r>
            <a:r>
              <a:rPr lang="en-US" altLang="ja-JP" sz="1800" dirty="0">
                <a:solidFill>
                  <a:srgbClr val="FF0000"/>
                </a:solidFill>
                <a:latin typeface="メイリオ" panose="020B0604030504040204" pitchFamily="50" charset="-128"/>
                <a:ea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rPr>
              <a:t>■■</a:t>
            </a:r>
            <a:br>
              <a:rPr lang="en-US" altLang="ja-JP" sz="1800" dirty="0">
                <a:solidFill>
                  <a:srgbClr val="FF0000"/>
                </a:solidFill>
                <a:latin typeface="メイリオ" panose="020B0604030504040204" pitchFamily="50" charset="-128"/>
                <a:ea typeface="メイリオ" panose="020B0604030504040204" pitchFamily="50" charset="-128"/>
              </a:rPr>
            </a:br>
            <a:r>
              <a:rPr lang="en-US" altLang="ja-JP" sz="1800" dirty="0">
                <a:solidFill>
                  <a:srgbClr val="FF0000"/>
                </a:solidFill>
                <a:latin typeface="メイリオ" panose="020B0604030504040204" pitchFamily="50" charset="-128"/>
                <a:ea typeface="メイリオ" panose="020B0604030504040204" pitchFamily="50" charset="-128"/>
              </a:rPr>
              <a:t>    </a:t>
            </a:r>
            <a:r>
              <a:rPr lang="en-US" altLang="ja-JP" sz="1800" dirty="0">
                <a:latin typeface="メイリオ" panose="020B0604030504040204" pitchFamily="50" charset="-128"/>
                <a:ea typeface="メイリオ" panose="020B0604030504040204" pitchFamily="50" charset="-128"/>
              </a:rPr>
              <a:t>(D)-(3) </a:t>
            </a:r>
            <a:r>
              <a:rPr lang="ja-JP" altLang="en-US" sz="1800" dirty="0">
                <a:latin typeface="メイリオ" panose="020B0604030504040204" pitchFamily="50" charset="-128"/>
                <a:ea typeface="メイリオ" panose="020B0604030504040204" pitchFamily="50" charset="-128"/>
              </a:rPr>
              <a:t>既往研究・既往作品との比較 ＜その</a:t>
            </a:r>
            <a:r>
              <a:rPr lang="en-US" altLang="ja-JP" sz="1800" dirty="0">
                <a:latin typeface="メイリオ" panose="020B0604030504040204" pitchFamily="50" charset="-128"/>
                <a:ea typeface="メイリオ" panose="020B0604030504040204" pitchFamily="50" charset="-128"/>
              </a:rPr>
              <a:t>1</a:t>
            </a:r>
            <a:r>
              <a:rPr lang="ja-JP" altLang="en-US" sz="1800" dirty="0">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pp.</a:t>
            </a:r>
            <a:r>
              <a:rPr lang="ja-JP" altLang="en-US" sz="1800" dirty="0">
                <a:solidFill>
                  <a:srgbClr val="FF0000"/>
                </a:solidFill>
                <a:latin typeface="メイリオ" panose="020B0604030504040204" pitchFamily="50" charset="-128"/>
                <a:ea typeface="メイリオ" panose="020B0604030504040204" pitchFamily="50" charset="-128"/>
              </a:rPr>
              <a:t> ■■ </a:t>
            </a:r>
            <a:r>
              <a:rPr lang="en-US" altLang="ja-JP" sz="1800" dirty="0">
                <a:solidFill>
                  <a:srgbClr val="FF0000"/>
                </a:solidFill>
                <a:latin typeface="メイリオ" panose="020B0604030504040204" pitchFamily="50" charset="-128"/>
                <a:ea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rPr>
              <a:t>◆◆</a:t>
            </a:r>
            <a:br>
              <a:rPr lang="en-US" altLang="ja-JP" sz="1800" dirty="0">
                <a:solidFill>
                  <a:srgbClr val="FF0000"/>
                </a:solidFill>
                <a:latin typeface="メイリオ" panose="020B0604030504040204" pitchFamily="50" charset="-128"/>
                <a:ea typeface="メイリオ" panose="020B0604030504040204" pitchFamily="50" charset="-128"/>
              </a:rPr>
            </a:br>
            <a:r>
              <a:rPr lang="en-US" altLang="ja-JP" sz="1800" dirty="0">
                <a:solidFill>
                  <a:srgbClr val="FF0000"/>
                </a:solidFill>
                <a:latin typeface="メイリオ" panose="020B0604030504040204" pitchFamily="50" charset="-128"/>
                <a:ea typeface="メイリオ" panose="020B0604030504040204" pitchFamily="50" charset="-128"/>
              </a:rPr>
              <a:t>    </a:t>
            </a:r>
            <a:r>
              <a:rPr lang="en-US" altLang="ja-JP" sz="1800" dirty="0">
                <a:latin typeface="メイリオ" panose="020B0604030504040204" pitchFamily="50" charset="-128"/>
                <a:ea typeface="メイリオ" panose="020B0604030504040204" pitchFamily="50" charset="-128"/>
              </a:rPr>
              <a:t>(D)-(3) </a:t>
            </a:r>
            <a:r>
              <a:rPr lang="ja-JP" altLang="en-US" sz="1800" dirty="0">
                <a:latin typeface="メイリオ" panose="020B0604030504040204" pitchFamily="50" charset="-128"/>
                <a:ea typeface="メイリオ" panose="020B0604030504040204" pitchFamily="50" charset="-128"/>
              </a:rPr>
              <a:t>既往研究・既往作品との比較＜その</a:t>
            </a:r>
            <a:r>
              <a:rPr lang="en-US" altLang="ja-JP" sz="1800" dirty="0">
                <a:latin typeface="メイリオ" panose="020B0604030504040204" pitchFamily="50" charset="-128"/>
                <a:ea typeface="メイリオ" panose="020B0604030504040204" pitchFamily="50" charset="-128"/>
              </a:rPr>
              <a:t>2</a:t>
            </a:r>
            <a:r>
              <a:rPr lang="ja-JP" altLang="en-US" sz="1800" dirty="0">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pp.</a:t>
            </a:r>
            <a:r>
              <a:rPr lang="ja-JP" altLang="en-US" sz="1800" dirty="0">
                <a:solidFill>
                  <a:srgbClr val="FF0000"/>
                </a:solidFill>
                <a:latin typeface="メイリオ" panose="020B0604030504040204" pitchFamily="50" charset="-128"/>
                <a:ea typeface="メイリオ" panose="020B0604030504040204" pitchFamily="50" charset="-128"/>
              </a:rPr>
              <a:t> ◆◆ </a:t>
            </a:r>
            <a:r>
              <a:rPr lang="en-US" altLang="ja-JP" sz="1800" dirty="0">
                <a:solidFill>
                  <a:srgbClr val="FF0000"/>
                </a:solidFill>
                <a:latin typeface="メイリオ" panose="020B0604030504040204" pitchFamily="50" charset="-128"/>
                <a:ea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rPr>
              <a:t>▲▲</a:t>
            </a:r>
            <a:br>
              <a:rPr lang="en-US" altLang="ja-JP" sz="1800" dirty="0">
                <a:solidFill>
                  <a:srgbClr val="FF0000"/>
                </a:solidFill>
                <a:latin typeface="メイリオ" panose="020B0604030504040204" pitchFamily="50" charset="-128"/>
                <a:ea typeface="メイリオ" panose="020B0604030504040204" pitchFamily="50" charset="-128"/>
              </a:rPr>
            </a:br>
            <a:br>
              <a:rPr lang="en-US" altLang="ja-JP" sz="1800" dirty="0">
                <a:solidFill>
                  <a:srgbClr val="FF0000"/>
                </a:solidFill>
                <a:latin typeface="メイリオ" panose="020B0604030504040204" pitchFamily="50" charset="-128"/>
                <a:ea typeface="メイリオ" panose="020B0604030504040204" pitchFamily="50" charset="-128"/>
              </a:rPr>
            </a:br>
            <a:r>
              <a:rPr lang="en-US" altLang="ja-JP" sz="1800" dirty="0">
                <a:latin typeface="メイリオ" panose="020B0604030504040204" pitchFamily="50" charset="-128"/>
                <a:ea typeface="メイリオ" panose="020B0604030504040204" pitchFamily="50" charset="-128"/>
              </a:rPr>
              <a:t>(E) </a:t>
            </a:r>
            <a:r>
              <a:rPr lang="ja-JP" altLang="en-US" sz="1800" dirty="0">
                <a:latin typeface="メイリオ" panose="020B0604030504040204" pitchFamily="50" charset="-128"/>
                <a:ea typeface="メイリオ" panose="020B0604030504040204" pitchFamily="50" charset="-128"/>
              </a:rPr>
              <a:t>問いに対する回答　　　　　　　　         　　・・・</a:t>
            </a:r>
            <a:r>
              <a:rPr lang="en-US" altLang="ja-JP" sz="1800" dirty="0">
                <a:latin typeface="メイリオ" panose="020B0604030504040204" pitchFamily="50" charset="-128"/>
                <a:ea typeface="メイリオ" panose="020B0604030504040204" pitchFamily="50" charset="-128"/>
              </a:rPr>
              <a:t>p. </a:t>
            </a:r>
            <a:r>
              <a:rPr lang="ja-JP" altLang="en-US" sz="1800" dirty="0">
                <a:solidFill>
                  <a:srgbClr val="FF0000"/>
                </a:solidFill>
                <a:latin typeface="メイリオ" panose="020B0604030504040204" pitchFamily="50" charset="-128"/>
                <a:ea typeface="メイリオ" panose="020B0604030504040204" pitchFamily="50" charset="-128"/>
              </a:rPr>
              <a:t>（</a:t>
            </a:r>
            <a:r>
              <a:rPr lang="en-US" altLang="ja-JP" sz="1800" dirty="0">
                <a:solidFill>
                  <a:srgbClr val="FF0000"/>
                </a:solidFill>
                <a:latin typeface="メイリオ" panose="020B0604030504040204" pitchFamily="50" charset="-128"/>
                <a:ea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rPr>
              <a:t>▲▲＋</a:t>
            </a:r>
            <a:r>
              <a:rPr lang="en-US" altLang="ja-JP" sz="1800" dirty="0">
                <a:solidFill>
                  <a:srgbClr val="FF0000"/>
                </a:solidFill>
                <a:latin typeface="メイリオ" panose="020B0604030504040204" pitchFamily="50" charset="-128"/>
                <a:ea typeface="メイリオ" panose="020B0604030504040204" pitchFamily="50" charset="-128"/>
              </a:rPr>
              <a:t>1</a:t>
            </a:r>
            <a:r>
              <a:rPr lang="ja-JP" altLang="en-US" sz="1800" dirty="0">
                <a:solidFill>
                  <a:srgbClr val="FF0000"/>
                </a:solidFill>
                <a:latin typeface="メイリオ" panose="020B0604030504040204" pitchFamily="50" charset="-128"/>
                <a:ea typeface="メイリオ" panose="020B0604030504040204" pitchFamily="50" charset="-128"/>
              </a:rPr>
              <a:t>になる）</a:t>
            </a:r>
            <a:br>
              <a:rPr lang="en-US" altLang="ja-JP" sz="1800" dirty="0">
                <a:solidFill>
                  <a:srgbClr val="FF0000"/>
                </a:solidFill>
                <a:latin typeface="メイリオ" panose="020B0604030504040204" pitchFamily="50" charset="-128"/>
                <a:ea typeface="メイリオ" panose="020B0604030504040204" pitchFamily="50" charset="-128"/>
              </a:rPr>
            </a:br>
            <a:r>
              <a:rPr lang="en-US" altLang="ja-JP" sz="1800" dirty="0">
                <a:latin typeface="メイリオ" panose="020B0604030504040204" pitchFamily="50" charset="-128"/>
                <a:ea typeface="メイリオ" panose="020B0604030504040204" pitchFamily="50" charset="-128"/>
              </a:rPr>
              <a:t>(F) </a:t>
            </a:r>
            <a:r>
              <a:rPr lang="ja-JP" altLang="en-US" sz="1800" dirty="0">
                <a:latin typeface="メイリオ" panose="020B0604030504040204" pitchFamily="50" charset="-128"/>
                <a:ea typeface="メイリオ" panose="020B0604030504040204" pitchFamily="50" charset="-128"/>
              </a:rPr>
              <a:t>参考文献　　　　　　　　　　　　               ・・・</a:t>
            </a:r>
            <a:r>
              <a:rPr lang="en-US" altLang="ja-JP" sz="1800" dirty="0">
                <a:latin typeface="メイリオ" panose="020B0604030504040204" pitchFamily="50" charset="-128"/>
                <a:ea typeface="メイリオ" panose="020B0604030504040204" pitchFamily="50" charset="-128"/>
              </a:rPr>
              <a:t>p. </a:t>
            </a:r>
            <a:r>
              <a:rPr lang="ja-JP" altLang="en-US" sz="1800" dirty="0">
                <a:solidFill>
                  <a:srgbClr val="FF0000"/>
                </a:solidFill>
                <a:latin typeface="メイリオ" panose="020B0604030504040204" pitchFamily="50" charset="-128"/>
                <a:ea typeface="メイリオ" panose="020B0604030504040204" pitchFamily="50" charset="-128"/>
              </a:rPr>
              <a:t>（</a:t>
            </a:r>
            <a:r>
              <a:rPr lang="en-US" altLang="ja-JP" sz="1800" dirty="0">
                <a:solidFill>
                  <a:srgbClr val="FF0000"/>
                </a:solidFill>
                <a:latin typeface="メイリオ" panose="020B0604030504040204" pitchFamily="50" charset="-128"/>
                <a:ea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rPr>
              <a:t>▲▲＋</a:t>
            </a:r>
            <a:r>
              <a:rPr lang="en-US" altLang="ja-JP" sz="1800" dirty="0">
                <a:solidFill>
                  <a:srgbClr val="FF0000"/>
                </a:solidFill>
                <a:latin typeface="メイリオ" panose="020B0604030504040204" pitchFamily="50" charset="-128"/>
                <a:ea typeface="メイリオ" panose="020B0604030504040204" pitchFamily="50" charset="-128"/>
              </a:rPr>
              <a:t>2 </a:t>
            </a:r>
            <a:r>
              <a:rPr lang="ja-JP" altLang="en-US" sz="1800" dirty="0">
                <a:solidFill>
                  <a:srgbClr val="FF0000"/>
                </a:solidFill>
                <a:latin typeface="メイリオ" panose="020B0604030504040204" pitchFamily="50" charset="-128"/>
                <a:ea typeface="メイリオ" panose="020B0604030504040204" pitchFamily="50" charset="-128"/>
              </a:rPr>
              <a:t>になる） </a:t>
            </a:r>
            <a:br>
              <a:rPr lang="en-US" altLang="ja-JP" sz="1800" dirty="0">
                <a:solidFill>
                  <a:srgbClr val="FF0000"/>
                </a:solidFill>
                <a:latin typeface="メイリオ" panose="020B0604030504040204" pitchFamily="50" charset="-128"/>
                <a:ea typeface="メイリオ" panose="020B0604030504040204" pitchFamily="50" charset="-128"/>
              </a:rPr>
            </a:br>
            <a:br>
              <a:rPr lang="en-US" altLang="ja-JP" sz="1800" dirty="0">
                <a:solidFill>
                  <a:srgbClr val="FF0000"/>
                </a:solidFill>
                <a:latin typeface="メイリオ" panose="020B0604030504040204" pitchFamily="50" charset="-128"/>
                <a:ea typeface="メイリオ" panose="020B0604030504040204" pitchFamily="50" charset="-128"/>
              </a:rPr>
            </a:br>
            <a:r>
              <a:rPr lang="ja-JP" altLang="en-US" sz="1800" dirty="0">
                <a:solidFill>
                  <a:srgbClr val="FF0000"/>
                </a:solidFill>
                <a:latin typeface="メイリオ" panose="020B0604030504040204" pitchFamily="50" charset="-128"/>
                <a:ea typeface="メイリオ" panose="020B0604030504040204" pitchFamily="50" charset="-128"/>
              </a:rPr>
              <a:t>●●、■■、▲▲の部分に各自の該当するページ数を記入すること</a:t>
            </a:r>
            <a:br>
              <a:rPr lang="en-US" altLang="ja-JP" sz="1800" dirty="0">
                <a:solidFill>
                  <a:srgbClr val="FF0000"/>
                </a:solidFill>
                <a:latin typeface="メイリオ" panose="020B0604030504040204" pitchFamily="50" charset="-128"/>
                <a:ea typeface="メイリオ" panose="020B0604030504040204" pitchFamily="50" charset="-128"/>
              </a:rPr>
            </a:br>
            <a:r>
              <a:rPr lang="ja-JP" altLang="en-US" sz="1600" dirty="0">
                <a:solidFill>
                  <a:srgbClr val="00B050"/>
                </a:solidFill>
                <a:latin typeface="メイリオ" panose="020B0604030504040204" pitchFamily="50" charset="-128"/>
                <a:ea typeface="メイリオ" panose="020B0604030504040204" pitchFamily="50" charset="-128"/>
              </a:rPr>
              <a:t>１ページのみの時は、</a:t>
            </a:r>
            <a:r>
              <a:rPr lang="en-US" altLang="ja-JP" sz="1600" dirty="0" err="1">
                <a:solidFill>
                  <a:srgbClr val="00B050"/>
                </a:solidFill>
                <a:latin typeface="メイリオ" panose="020B0604030504040204" pitchFamily="50" charset="-128"/>
                <a:ea typeface="メイリオ" panose="020B0604030504040204" pitchFamily="50" charset="-128"/>
              </a:rPr>
              <a:t>p.xx</a:t>
            </a:r>
            <a:r>
              <a:rPr lang="ja-JP" altLang="en-US" sz="1600" dirty="0">
                <a:solidFill>
                  <a:srgbClr val="00B050"/>
                </a:solidFill>
                <a:latin typeface="メイリオ" panose="020B0604030504040204" pitchFamily="50" charset="-128"/>
                <a:ea typeface="メイリオ" panose="020B0604030504040204" pitchFamily="50" charset="-128"/>
              </a:rPr>
              <a:t>となり、複数ページにわたるときは、</a:t>
            </a:r>
            <a:r>
              <a:rPr lang="en-US" altLang="ja-JP" sz="1600" dirty="0">
                <a:solidFill>
                  <a:srgbClr val="00B050"/>
                </a:solidFill>
                <a:latin typeface="メイリオ" panose="020B0604030504040204" pitchFamily="50" charset="-128"/>
                <a:ea typeface="メイリオ" panose="020B0604030504040204" pitchFamily="50" charset="-128"/>
              </a:rPr>
              <a:t>pp. xx-</a:t>
            </a:r>
            <a:r>
              <a:rPr lang="en-US" altLang="ja-JP" sz="1600" dirty="0" err="1">
                <a:solidFill>
                  <a:srgbClr val="00B050"/>
                </a:solidFill>
                <a:latin typeface="メイリオ" panose="020B0604030504040204" pitchFamily="50" charset="-128"/>
                <a:ea typeface="メイリオ" panose="020B0604030504040204" pitchFamily="50" charset="-128"/>
              </a:rPr>
              <a:t>yy</a:t>
            </a:r>
            <a:r>
              <a:rPr lang="ja-JP" altLang="en-US" sz="1600" dirty="0">
                <a:solidFill>
                  <a:srgbClr val="00B050"/>
                </a:solidFill>
                <a:latin typeface="メイリオ" panose="020B0604030504040204" pitchFamily="50" charset="-128"/>
                <a:ea typeface="メイリオ" panose="020B0604030504040204" pitchFamily="50" charset="-128"/>
              </a:rPr>
              <a:t>　と表記する</a:t>
            </a:r>
            <a:br>
              <a:rPr lang="en-US" altLang="ja-JP" sz="1800" u="sng" dirty="0">
                <a:solidFill>
                  <a:srgbClr val="FF0000"/>
                </a:solidFill>
                <a:latin typeface="メイリオ" panose="020B0604030504040204" pitchFamily="50" charset="-128"/>
                <a:ea typeface="メイリオ" panose="020B0604030504040204" pitchFamily="50" charset="-128"/>
              </a:rPr>
            </a:br>
            <a:endParaRPr kumimoji="1" lang="ja-JP" altLang="en-US" sz="1800" u="sng" dirty="0">
              <a:solidFill>
                <a:srgbClr val="FF0000"/>
              </a:solidFill>
              <a:latin typeface="メイリオ" panose="020B0604030504040204" pitchFamily="50" charset="-128"/>
              <a:ea typeface="メイリオ" panose="020B0604030504040204" pitchFamily="50" charset="-128"/>
            </a:endParaRPr>
          </a:p>
        </p:txBody>
      </p:sp>
      <p:sp>
        <p:nvSpPr>
          <p:cNvPr id="4" name="スライド番号プレースホルダ 3"/>
          <p:cNvSpPr>
            <a:spLocks noGrp="1"/>
          </p:cNvSpPr>
          <p:nvPr>
            <p:ph type="sldNum" sz="quarter" idx="12"/>
          </p:nvPr>
        </p:nvSpPr>
        <p:spPr>
          <a:xfrm>
            <a:off x="6553199" y="6356350"/>
            <a:ext cx="2193513"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B28CED7-3EE1-4DD9-A9F0-0841E22313A2}" type="slidenum">
              <a:rPr kumimoji="1" lang="ja-JP" altLang="en-US" sz="1200" b="0" i="0" u="none" strike="noStrike" kern="1200" cap="none" spc="0" normalizeH="0" baseline="0" noProof="0" smtClean="0">
                <a:ln>
                  <a:noFill/>
                </a:ln>
                <a:solidFill>
                  <a:prstClr val="black">
                    <a:tint val="75000"/>
                  </a:prstClr>
                </a:solidFill>
                <a:effectLst/>
                <a:uLnTx/>
                <a:uFillTx/>
                <a:latin typeface="メイリオ" panose="020B0604030504040204" pitchFamily="50" charset="-128"/>
                <a:ea typeface="メイリオ" panose="020B0604030504040204" pitchFamily="50" charset="-128"/>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tint val="75000"/>
                </a:prstClr>
              </a:solidFill>
              <a:effectLst/>
              <a:uLnTx/>
              <a:uFillTx/>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537362" y="4810289"/>
            <a:ext cx="8069275" cy="166199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7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全般的注意：</a:t>
            </a:r>
            <a:endParaRPr kumimoji="1" lang="en-US" altLang="ja-JP" sz="17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7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パワーポイントのデザインは各自が自由にしてよいが、できるだけシンプルにすること</a:t>
            </a:r>
            <a:endParaRPr kumimoji="1" lang="en-US" altLang="ja-JP" sz="17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7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いろいろな色やフォントをつかいすぎないこと</a:t>
            </a:r>
            <a:endParaRPr kumimoji="1" lang="en-US" altLang="ja-JP" sz="17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700" b="0" i="0" u="wavyHeavy"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パワーポイントに備え付けの出来合いのデザインテンプレートは使用厳禁</a:t>
            </a:r>
            <a:r>
              <a:rPr lang="ja-JP" altLang="en-US" sz="1700" u="wavyHeavy" dirty="0">
                <a:solidFill>
                  <a:srgbClr val="FF0000"/>
                </a:solidFill>
                <a:latin typeface="メイリオ" panose="020B0604030504040204" pitchFamily="50" charset="-128"/>
                <a:ea typeface="メイリオ" panose="020B0604030504040204" pitchFamily="50" charset="-128"/>
              </a:rPr>
              <a:t>．</a:t>
            </a:r>
            <a:r>
              <a:rPr kumimoji="1" lang="ja-JP" altLang="en-US" sz="17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各自でデザインすること</a:t>
            </a:r>
          </a:p>
        </p:txBody>
      </p:sp>
    </p:spTree>
    <p:extLst>
      <p:ext uri="{BB962C8B-B14F-4D97-AF65-F5344CB8AC3E}">
        <p14:creationId xmlns:p14="http://schemas.microsoft.com/office/powerpoint/2010/main" val="3063277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6B28CED7-3EE1-4DD9-A9F0-0841E22313A2}" type="slidenum">
              <a:rPr kumimoji="1" lang="ja-JP" altLang="en-US" smtClean="0">
                <a:latin typeface="メイリオ" panose="020B0604030504040204" pitchFamily="50" charset="-128"/>
                <a:ea typeface="メイリオ" panose="020B0604030504040204" pitchFamily="50" charset="-128"/>
              </a:rPr>
              <a:pPr/>
              <a:t>3</a:t>
            </a:fld>
            <a:endParaRPr kumimoji="1" lang="ja-JP" altLang="en-US">
              <a:latin typeface="メイリオ" panose="020B0604030504040204" pitchFamily="50" charset="-128"/>
              <a:ea typeface="メイリオ" panose="020B0604030504040204" pitchFamily="50" charset="-128"/>
            </a:endParaRPr>
          </a:p>
        </p:txBody>
      </p:sp>
      <p:sp>
        <p:nvSpPr>
          <p:cNvPr id="5" name="タイトル 4"/>
          <p:cNvSpPr>
            <a:spLocks noGrp="1"/>
          </p:cNvSpPr>
          <p:nvPr>
            <p:ph type="ctrTitle"/>
          </p:nvPr>
        </p:nvSpPr>
        <p:spPr>
          <a:xfrm>
            <a:off x="793812" y="188640"/>
            <a:ext cx="7772400" cy="1470025"/>
          </a:xfrm>
        </p:spPr>
        <p:txBody>
          <a:bodyPr>
            <a:normAutofit/>
          </a:bodyPr>
          <a:lstStyle/>
          <a:p>
            <a:r>
              <a:rPr kumimoji="1" lang="ja-JP" altLang="en-US" dirty="0">
                <a:latin typeface="メイリオ" panose="020B0604030504040204" pitchFamily="50" charset="-128"/>
                <a:ea typeface="メイリオ" panose="020B0604030504040204" pitchFamily="50" charset="-128"/>
              </a:rPr>
              <a:t>（</a:t>
            </a:r>
            <a:r>
              <a:rPr kumimoji="1" lang="en-US" altLang="ja-JP" dirty="0">
                <a:latin typeface="メイリオ" panose="020B0604030504040204" pitchFamily="50" charset="-128"/>
                <a:ea typeface="メイリオ" panose="020B0604030504040204" pitchFamily="50" charset="-128"/>
              </a:rPr>
              <a:t>A</a:t>
            </a:r>
            <a:r>
              <a:rPr kumimoji="1" lang="ja-JP" altLang="en-US" dirty="0">
                <a:latin typeface="メイリオ" panose="020B0604030504040204" pitchFamily="50" charset="-128"/>
                <a:ea typeface="メイリオ" panose="020B0604030504040204" pitchFamily="50" charset="-128"/>
              </a:rPr>
              <a:t>）テーマ</a:t>
            </a:r>
          </a:p>
        </p:txBody>
      </p:sp>
      <p:sp>
        <p:nvSpPr>
          <p:cNvPr id="6" name="サブタイトル 5"/>
          <p:cNvSpPr>
            <a:spLocks noGrp="1"/>
          </p:cNvSpPr>
          <p:nvPr>
            <p:ph type="subTitle" idx="1"/>
          </p:nvPr>
        </p:nvSpPr>
        <p:spPr>
          <a:xfrm>
            <a:off x="467544" y="1556792"/>
            <a:ext cx="8424936" cy="4392488"/>
          </a:xfrm>
          <a:ln>
            <a:solidFill>
              <a:schemeClr val="tx1"/>
            </a:solidFill>
          </a:ln>
        </p:spPr>
        <p:txBody>
          <a:bodyPr>
            <a:normAutofit fontScale="47500" lnSpcReduction="20000"/>
          </a:bodyPr>
          <a:lstStyle/>
          <a:p>
            <a:endParaRPr kumimoji="1" lang="en-US" altLang="ja-JP" dirty="0">
              <a:solidFill>
                <a:srgbClr val="FF0000"/>
              </a:solidFill>
              <a:latin typeface="メイリオ" panose="020B0604030504040204" pitchFamily="50" charset="-128"/>
              <a:ea typeface="メイリオ" panose="020B0604030504040204" pitchFamily="50" charset="-128"/>
            </a:endParaRPr>
          </a:p>
          <a:p>
            <a:r>
              <a:rPr lang="ja-JP" altLang="en-US" sz="5800" dirty="0">
                <a:solidFill>
                  <a:srgbClr val="FF0000"/>
                </a:solidFill>
                <a:latin typeface="メイリオ" panose="020B0604030504040204" pitchFamily="50" charset="-128"/>
                <a:ea typeface="メイリオ" panose="020B0604030504040204" pitchFamily="50" charset="-128"/>
              </a:rPr>
              <a:t>「設定された課題」</a:t>
            </a:r>
            <a:r>
              <a:rPr lang="ja-JP" altLang="en-US" sz="5800" dirty="0">
                <a:solidFill>
                  <a:schemeClr val="tx1"/>
                </a:solidFill>
                <a:latin typeface="メイリオ" panose="020B0604030504040204" pitchFamily="50" charset="-128"/>
                <a:ea typeface="メイリオ" panose="020B0604030504040204" pitchFamily="50" charset="-128"/>
              </a:rPr>
              <a:t>の</a:t>
            </a:r>
            <a:endParaRPr lang="en-US" altLang="ja-JP" sz="5800" dirty="0">
              <a:solidFill>
                <a:schemeClr val="tx1"/>
              </a:solidFill>
              <a:latin typeface="メイリオ" panose="020B0604030504040204" pitchFamily="50" charset="-128"/>
              <a:ea typeface="メイリオ" panose="020B0604030504040204" pitchFamily="50" charset="-128"/>
            </a:endParaRPr>
          </a:p>
          <a:p>
            <a:r>
              <a:rPr lang="ja-JP" altLang="en-US" sz="5800" dirty="0">
                <a:solidFill>
                  <a:srgbClr val="FF0000"/>
                </a:solidFill>
                <a:latin typeface="メイリオ" panose="020B0604030504040204" pitchFamily="50" charset="-128"/>
                <a:ea typeface="メイリオ" panose="020B0604030504040204" pitchFamily="50" charset="-128"/>
              </a:rPr>
              <a:t>＜ここに各自のテーマを記入する＞</a:t>
            </a:r>
            <a:endParaRPr lang="en-US" altLang="ja-JP" sz="5800" dirty="0">
              <a:solidFill>
                <a:srgbClr val="FF0000"/>
              </a:solidFill>
              <a:latin typeface="メイリオ" panose="020B0604030504040204" pitchFamily="50" charset="-128"/>
              <a:ea typeface="メイリオ" panose="020B0604030504040204" pitchFamily="50" charset="-128"/>
            </a:endParaRPr>
          </a:p>
          <a:p>
            <a:r>
              <a:rPr lang="ja-JP" altLang="en-US" sz="5800" dirty="0">
                <a:solidFill>
                  <a:schemeClr val="tx1"/>
                </a:solidFill>
                <a:latin typeface="メイリオ" panose="020B0604030504040204" pitchFamily="50" charset="-128"/>
                <a:ea typeface="メイリオ" panose="020B0604030504040204" pitchFamily="50" charset="-128"/>
              </a:rPr>
              <a:t>に関して</a:t>
            </a:r>
            <a:endParaRPr lang="en-US" altLang="ja-JP" sz="5800" dirty="0">
              <a:solidFill>
                <a:schemeClr val="tx1"/>
              </a:solidFill>
              <a:latin typeface="メイリオ" panose="020B0604030504040204" pitchFamily="50" charset="-128"/>
              <a:ea typeface="メイリオ" panose="020B0604030504040204" pitchFamily="50" charset="-128"/>
            </a:endParaRPr>
          </a:p>
          <a:p>
            <a:endParaRPr lang="en-US" altLang="ja-JP" dirty="0">
              <a:solidFill>
                <a:srgbClr val="FF0000"/>
              </a:solidFill>
              <a:latin typeface="メイリオ" panose="020B0604030504040204" pitchFamily="50" charset="-128"/>
              <a:ea typeface="メイリオ" panose="020B0604030504040204" pitchFamily="50" charset="-128"/>
            </a:endParaRPr>
          </a:p>
          <a:p>
            <a:pPr algn="l"/>
            <a:endParaRPr lang="en-US" altLang="ja-JP" sz="3800" dirty="0">
              <a:solidFill>
                <a:srgbClr val="FF0000"/>
              </a:solidFill>
              <a:latin typeface="メイリオ" panose="020B0604030504040204" pitchFamily="50" charset="-128"/>
              <a:ea typeface="メイリオ" panose="020B0604030504040204" pitchFamily="50" charset="-128"/>
            </a:endParaRPr>
          </a:p>
          <a:p>
            <a:pPr lvl="0" algn="l">
              <a:spcBef>
                <a:spcPts val="0"/>
              </a:spcBef>
              <a:defRPr/>
            </a:pPr>
            <a:r>
              <a:rPr lang="ja-JP" altLang="en-US" sz="3800" dirty="0">
                <a:solidFill>
                  <a:srgbClr val="FF0000"/>
                </a:solidFill>
                <a:latin typeface="メイリオ" panose="020B0604030504040204" pitchFamily="50" charset="-128"/>
                <a:ea typeface="メイリオ" panose="020B0604030504040204" pitchFamily="50" charset="-128"/>
              </a:rPr>
              <a:t>（</a:t>
            </a:r>
            <a:r>
              <a:rPr lang="en-US" altLang="ja-JP" sz="3800" dirty="0">
                <a:solidFill>
                  <a:srgbClr val="FF0000"/>
                </a:solidFill>
                <a:latin typeface="メイリオ" panose="020B0604030504040204" pitchFamily="50" charset="-128"/>
                <a:ea typeface="メイリオ" panose="020B0604030504040204" pitchFamily="50" charset="-128"/>
              </a:rPr>
              <a:t>A)</a:t>
            </a:r>
            <a:r>
              <a:rPr lang="ja-JP" altLang="en-US" sz="3800" dirty="0">
                <a:solidFill>
                  <a:srgbClr val="FF0000"/>
                </a:solidFill>
                <a:latin typeface="メイリオ" panose="020B0604030504040204" pitchFamily="50" charset="-128"/>
                <a:ea typeface="メイリオ" panose="020B0604030504040204" pitchFamily="50" charset="-128"/>
              </a:rPr>
              <a:t>テーマ」は、</a:t>
            </a:r>
            <a:endParaRPr lang="en-US" altLang="ja-JP" sz="3800" dirty="0">
              <a:solidFill>
                <a:srgbClr val="FF0000"/>
              </a:solidFill>
              <a:latin typeface="メイリオ" panose="020B0604030504040204" pitchFamily="50" charset="-128"/>
              <a:ea typeface="メイリオ" panose="020B0604030504040204" pitchFamily="50" charset="-128"/>
            </a:endParaRPr>
          </a:p>
          <a:p>
            <a:pPr lvl="0" algn="l">
              <a:spcBef>
                <a:spcPts val="0"/>
              </a:spcBef>
              <a:defRPr/>
            </a:pPr>
            <a:r>
              <a:rPr lang="ja-JP" altLang="en-US" sz="3800" dirty="0">
                <a:solidFill>
                  <a:srgbClr val="FF0000"/>
                </a:solidFill>
                <a:latin typeface="メイリオ" panose="020B0604030504040204" pitchFamily="50" charset="-128"/>
                <a:ea typeface="メイリオ" panose="020B0604030504040204" pitchFamily="50" charset="-128"/>
              </a:rPr>
              <a:t>絞り込まれた「（</a:t>
            </a:r>
            <a:r>
              <a:rPr lang="en-US" altLang="ja-JP" sz="3800" dirty="0">
                <a:solidFill>
                  <a:srgbClr val="FF0000"/>
                </a:solidFill>
                <a:latin typeface="メイリオ" panose="020B0604030504040204" pitchFamily="50" charset="-128"/>
                <a:ea typeface="メイリオ" panose="020B0604030504040204" pitchFamily="50" charset="-128"/>
              </a:rPr>
              <a:t>B</a:t>
            </a:r>
            <a:r>
              <a:rPr lang="ja-JP" altLang="en-US" sz="3800" dirty="0">
                <a:solidFill>
                  <a:srgbClr val="FF0000"/>
                </a:solidFill>
                <a:latin typeface="メイリオ" panose="020B0604030504040204" pitchFamily="50" charset="-128"/>
                <a:ea typeface="メイリオ" panose="020B0604030504040204" pitchFamily="50" charset="-128"/>
              </a:rPr>
              <a:t>）主題」（＝切り口</a:t>
            </a:r>
            <a:r>
              <a:rPr lang="ja-JP" altLang="en-US" sz="3800" dirty="0">
                <a:solidFill>
                  <a:srgbClr val="FFC000"/>
                </a:solidFill>
                <a:latin typeface="メイリオ" panose="020B0604030504040204" pitchFamily="50" charset="-128"/>
                <a:ea typeface="メイリオ" panose="020B0604030504040204" pitchFamily="50" charset="-128"/>
              </a:rPr>
              <a:t>①</a:t>
            </a:r>
            <a:r>
              <a:rPr lang="ja-JP" altLang="en-US" sz="3800" dirty="0">
                <a:solidFill>
                  <a:srgbClr val="7030A0"/>
                </a:solidFill>
                <a:latin typeface="メイリオ" panose="020B0604030504040204" pitchFamily="50" charset="-128"/>
                <a:ea typeface="メイリオ" panose="020B0604030504040204" pitchFamily="50" charset="-128"/>
              </a:rPr>
              <a:t>②</a:t>
            </a:r>
            <a:r>
              <a:rPr lang="ja-JP" altLang="en-US" sz="3800" dirty="0">
                <a:solidFill>
                  <a:srgbClr val="FF0000"/>
                </a:solidFill>
                <a:latin typeface="メイリオ" panose="020B0604030504040204" pitchFamily="50" charset="-128"/>
                <a:ea typeface="メイリオ" panose="020B0604030504040204" pitchFamily="50" charset="-128"/>
              </a:rPr>
              <a:t>）よりも、</a:t>
            </a:r>
            <a:endParaRPr lang="en-US" altLang="ja-JP" sz="3800" dirty="0">
              <a:solidFill>
                <a:srgbClr val="FF0000"/>
              </a:solidFill>
              <a:latin typeface="メイリオ" panose="020B0604030504040204" pitchFamily="50" charset="-128"/>
              <a:ea typeface="メイリオ" panose="020B0604030504040204" pitchFamily="50" charset="-128"/>
            </a:endParaRPr>
          </a:p>
          <a:p>
            <a:pPr lvl="0" algn="l">
              <a:spcBef>
                <a:spcPts val="0"/>
              </a:spcBef>
              <a:defRPr/>
            </a:pPr>
            <a:r>
              <a:rPr lang="ja-JP" altLang="en-US" sz="3800" dirty="0">
                <a:solidFill>
                  <a:srgbClr val="FF0000"/>
                </a:solidFill>
                <a:latin typeface="メイリオ" panose="020B0604030504040204" pitchFamily="50" charset="-128"/>
                <a:ea typeface="メイリオ" panose="020B0604030504040204" pitchFamily="50" charset="-128"/>
              </a:rPr>
              <a:t>より大きい広がりをもつもの、より一般的・普遍的な概念など</a:t>
            </a:r>
            <a:endParaRPr lang="en-US" altLang="ja-JP" sz="3800" dirty="0">
              <a:solidFill>
                <a:srgbClr val="FF0000"/>
              </a:solidFill>
              <a:latin typeface="メイリオ" panose="020B0604030504040204" pitchFamily="50" charset="-128"/>
              <a:ea typeface="メイリオ" panose="020B0604030504040204" pitchFamily="50" charset="-128"/>
            </a:endParaRPr>
          </a:p>
          <a:p>
            <a:pPr algn="l"/>
            <a:endParaRPr lang="en-US" altLang="ja-JP" sz="3800" dirty="0">
              <a:solidFill>
                <a:srgbClr val="FF0000"/>
              </a:solidFill>
              <a:latin typeface="メイリオ" panose="020B0604030504040204" pitchFamily="50" charset="-128"/>
              <a:ea typeface="メイリオ" panose="020B0604030504040204" pitchFamily="50" charset="-128"/>
            </a:endParaRPr>
          </a:p>
          <a:p>
            <a:pPr algn="l"/>
            <a:r>
              <a:rPr lang="ja-JP" altLang="en-US" sz="3800" dirty="0">
                <a:solidFill>
                  <a:srgbClr val="FF0000"/>
                </a:solidFill>
                <a:latin typeface="メイリオ" panose="020B0604030504040204" pitchFamily="50" charset="-128"/>
                <a:ea typeface="メイリオ" panose="020B0604030504040204" pitchFamily="50" charset="-128"/>
              </a:rPr>
              <a:t>（</a:t>
            </a:r>
            <a:r>
              <a:rPr lang="en-US" altLang="ja-JP" sz="3800" dirty="0">
                <a:solidFill>
                  <a:srgbClr val="FF0000"/>
                </a:solidFill>
                <a:latin typeface="メイリオ" panose="020B0604030504040204" pitchFamily="50" charset="-128"/>
                <a:ea typeface="メイリオ" panose="020B0604030504040204" pitchFamily="50" charset="-128"/>
              </a:rPr>
              <a:t>B)</a:t>
            </a:r>
            <a:r>
              <a:rPr lang="ja-JP" altLang="en-US" sz="3800" dirty="0">
                <a:solidFill>
                  <a:srgbClr val="FF0000"/>
                </a:solidFill>
                <a:latin typeface="メイリオ" panose="020B0604030504040204" pitchFamily="50" charset="-128"/>
                <a:ea typeface="メイリオ" panose="020B0604030504040204" pitchFamily="50" charset="-128"/>
              </a:rPr>
              <a:t>の主題（各自の問題意識に基づく切り口</a:t>
            </a:r>
            <a:r>
              <a:rPr lang="ja-JP" altLang="en-US" sz="3800" dirty="0">
                <a:solidFill>
                  <a:srgbClr val="FFC000"/>
                </a:solidFill>
                <a:latin typeface="メイリオ" panose="020B0604030504040204" pitchFamily="50" charset="-128"/>
                <a:ea typeface="メイリオ" panose="020B0604030504040204" pitchFamily="50" charset="-128"/>
              </a:rPr>
              <a:t>①</a:t>
            </a:r>
            <a:r>
              <a:rPr lang="ja-JP" altLang="en-US" sz="3800" dirty="0">
                <a:solidFill>
                  <a:srgbClr val="7030A0"/>
                </a:solidFill>
                <a:latin typeface="メイリオ" panose="020B0604030504040204" pitchFamily="50" charset="-128"/>
                <a:ea typeface="メイリオ" panose="020B0604030504040204" pitchFamily="50" charset="-128"/>
              </a:rPr>
              <a:t>②</a:t>
            </a:r>
            <a:r>
              <a:rPr lang="ja-JP" altLang="en-US" sz="3800" dirty="0">
                <a:solidFill>
                  <a:srgbClr val="FF0000"/>
                </a:solidFill>
                <a:latin typeface="メイリオ" panose="020B0604030504040204" pitchFamily="50" charset="-128"/>
                <a:ea typeface="メイリオ" panose="020B0604030504040204" pitchFamily="50" charset="-128"/>
              </a:rPr>
              <a:t>）が</a:t>
            </a:r>
            <a:endParaRPr lang="en-US" altLang="ja-JP" sz="3800" dirty="0">
              <a:solidFill>
                <a:srgbClr val="FF0000"/>
              </a:solidFill>
              <a:latin typeface="メイリオ" panose="020B0604030504040204" pitchFamily="50" charset="-128"/>
              <a:ea typeface="メイリオ" panose="020B0604030504040204" pitchFamily="50" charset="-128"/>
            </a:endParaRPr>
          </a:p>
          <a:p>
            <a:pPr algn="l"/>
            <a:r>
              <a:rPr lang="ja-JP" altLang="en-US" sz="3800" dirty="0">
                <a:solidFill>
                  <a:srgbClr val="FF0000"/>
                </a:solidFill>
                <a:latin typeface="メイリオ" panose="020B0604030504040204" pitchFamily="50" charset="-128"/>
                <a:ea typeface="メイリオ" panose="020B0604030504040204" pitchFamily="50" charset="-128"/>
              </a:rPr>
              <a:t>どのようなテーマ性をもち</a:t>
            </a:r>
            <a:endParaRPr lang="en-US" altLang="ja-JP" sz="3800" dirty="0">
              <a:solidFill>
                <a:srgbClr val="FF0000"/>
              </a:solidFill>
              <a:latin typeface="メイリオ" panose="020B0604030504040204" pitchFamily="50" charset="-128"/>
              <a:ea typeface="メイリオ" panose="020B0604030504040204" pitchFamily="50" charset="-128"/>
            </a:endParaRPr>
          </a:p>
          <a:p>
            <a:pPr algn="l"/>
            <a:r>
              <a:rPr lang="ja-JP" altLang="en-US" sz="3800" dirty="0">
                <a:solidFill>
                  <a:srgbClr val="FF0000"/>
                </a:solidFill>
                <a:latin typeface="メイリオ" panose="020B0604030504040204" pitchFamily="50" charset="-128"/>
                <a:ea typeface="メイリオ" panose="020B0604030504040204" pitchFamily="50" charset="-128"/>
              </a:rPr>
              <a:t>社会とリンクするかを簡潔に</a:t>
            </a:r>
            <a:endParaRPr lang="en-US" altLang="ja-JP" sz="3800" dirty="0">
              <a:solidFill>
                <a:srgbClr val="FF0000"/>
              </a:solidFill>
              <a:latin typeface="メイリオ" panose="020B0604030504040204" pitchFamily="50" charset="-128"/>
              <a:ea typeface="メイリオ" panose="020B0604030504040204" pitchFamily="50" charset="-128"/>
            </a:endParaRPr>
          </a:p>
          <a:p>
            <a:pPr algn="l"/>
            <a:r>
              <a:rPr kumimoji="1" lang="ja-JP" altLang="en-US" sz="3800" dirty="0">
                <a:solidFill>
                  <a:srgbClr val="FF0000"/>
                </a:solidFill>
                <a:latin typeface="メイリオ" panose="020B0604030504040204" pitchFamily="50" charset="-128"/>
                <a:ea typeface="メイリオ" panose="020B0604030504040204" pitchFamily="50" charset="-128"/>
              </a:rPr>
              <a:t>着目した</a:t>
            </a:r>
            <a:r>
              <a:rPr kumimoji="1" lang="en-US" altLang="ja-JP" sz="3800" dirty="0">
                <a:solidFill>
                  <a:srgbClr val="FF0000"/>
                </a:solidFill>
                <a:latin typeface="メイリオ" panose="020B0604030504040204" pitchFamily="50" charset="-128"/>
                <a:ea typeface="メイリオ" panose="020B0604030504040204" pitchFamily="50" charset="-128"/>
              </a:rPr>
              <a:t>(B)</a:t>
            </a:r>
            <a:r>
              <a:rPr kumimoji="1" lang="ja-JP" altLang="en-US" sz="3800" dirty="0">
                <a:solidFill>
                  <a:srgbClr val="FF0000"/>
                </a:solidFill>
                <a:latin typeface="メイリオ" panose="020B0604030504040204" pitchFamily="50" charset="-128"/>
                <a:ea typeface="メイリオ" panose="020B0604030504040204" pitchFamily="50" charset="-128"/>
              </a:rPr>
              <a:t>主題</a:t>
            </a:r>
            <a:r>
              <a:rPr kumimoji="1" lang="en-US" altLang="ja-JP" sz="3800" dirty="0">
                <a:solidFill>
                  <a:srgbClr val="FF0000"/>
                </a:solidFill>
                <a:latin typeface="メイリオ" panose="020B0604030504040204" pitchFamily="50" charset="-128"/>
                <a:ea typeface="メイリオ" panose="020B0604030504040204" pitchFamily="50" charset="-128"/>
              </a:rPr>
              <a:t>=</a:t>
            </a:r>
            <a:r>
              <a:rPr kumimoji="1" lang="ja-JP" altLang="en-US" sz="3800" dirty="0">
                <a:solidFill>
                  <a:srgbClr val="FF0000"/>
                </a:solidFill>
                <a:latin typeface="メイリオ" panose="020B0604030504040204" pitchFamily="50" charset="-128"/>
                <a:ea typeface="メイリオ" panose="020B0604030504040204" pitchFamily="50" charset="-128"/>
              </a:rPr>
              <a:t>切り口は次ページに書く</a:t>
            </a:r>
            <a:endParaRPr kumimoji="1" lang="en-US" altLang="ja-JP" sz="3800" dirty="0">
              <a:solidFill>
                <a:srgbClr val="FF0000"/>
              </a:solidFill>
              <a:latin typeface="メイリオ" panose="020B0604030504040204" pitchFamily="50" charset="-128"/>
              <a:ea typeface="メイリオ" panose="020B0604030504040204"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6B28CED7-3EE1-4DD9-A9F0-0841E22313A2}" type="slidenum">
              <a:rPr kumimoji="1" lang="ja-JP" altLang="en-US" smtClean="0">
                <a:latin typeface="メイリオ" panose="020B0604030504040204" pitchFamily="50" charset="-128"/>
                <a:ea typeface="メイリオ" panose="020B0604030504040204" pitchFamily="50" charset="-128"/>
              </a:rPr>
              <a:pPr/>
              <a:t>4</a:t>
            </a:fld>
            <a:endParaRPr kumimoji="1" lang="ja-JP" altLang="en-US">
              <a:latin typeface="メイリオ" panose="020B0604030504040204" pitchFamily="50" charset="-128"/>
              <a:ea typeface="メイリオ" panose="020B0604030504040204" pitchFamily="50" charset="-128"/>
            </a:endParaRPr>
          </a:p>
        </p:txBody>
      </p:sp>
      <p:sp>
        <p:nvSpPr>
          <p:cNvPr id="5" name="タイトル 4"/>
          <p:cNvSpPr>
            <a:spLocks noGrp="1"/>
          </p:cNvSpPr>
          <p:nvPr>
            <p:ph type="ctrTitle"/>
          </p:nvPr>
        </p:nvSpPr>
        <p:spPr>
          <a:xfrm>
            <a:off x="611560" y="116632"/>
            <a:ext cx="7772400" cy="1470025"/>
          </a:xfrm>
        </p:spPr>
        <p:txBody>
          <a:bodyPr>
            <a:noAutofit/>
          </a:bodyPr>
          <a:lstStyle/>
          <a:p>
            <a:r>
              <a:rPr kumimoji="1" lang="ja-JP" altLang="en-US" sz="3200" dirty="0">
                <a:latin typeface="メイリオ" panose="020B0604030504040204" pitchFamily="50" charset="-128"/>
                <a:ea typeface="メイリオ" panose="020B0604030504040204" pitchFamily="50" charset="-128"/>
              </a:rPr>
              <a:t>（</a:t>
            </a:r>
            <a:r>
              <a:rPr kumimoji="1" lang="en-US" altLang="ja-JP" sz="3200" dirty="0">
                <a:latin typeface="メイリオ" panose="020B0604030504040204" pitchFamily="50" charset="-128"/>
                <a:ea typeface="メイリオ" panose="020B0604030504040204" pitchFamily="50" charset="-128"/>
              </a:rPr>
              <a:t>B</a:t>
            </a:r>
            <a:r>
              <a:rPr kumimoji="1" lang="ja-JP" altLang="en-US" sz="3200" dirty="0">
                <a:latin typeface="メイリオ" panose="020B0604030504040204" pitchFamily="50" charset="-128"/>
                <a:ea typeface="メイリオ" panose="020B0604030504040204" pitchFamily="50" charset="-128"/>
              </a:rPr>
              <a:t>）主題＝切り口</a:t>
            </a:r>
            <a:br>
              <a:rPr kumimoji="1" lang="en-US" altLang="ja-JP" sz="3200" dirty="0">
                <a:latin typeface="メイリオ" panose="020B0604030504040204" pitchFamily="50" charset="-128"/>
                <a:ea typeface="メイリオ" panose="020B0604030504040204" pitchFamily="50" charset="-128"/>
              </a:rPr>
            </a:br>
            <a:r>
              <a:rPr lang="ja-JP" altLang="en-US" sz="2400" dirty="0">
                <a:latin typeface="メイリオ" panose="020B0604030504040204" pitchFamily="50" charset="-128"/>
                <a:ea typeface="メイリオ" panose="020B0604030504040204" pitchFamily="50" charset="-128"/>
              </a:rPr>
              <a:t>「</a:t>
            </a:r>
            <a:r>
              <a:rPr lang="ja-JP" altLang="en-US" sz="2400" dirty="0">
                <a:solidFill>
                  <a:srgbClr val="FF0000"/>
                </a:solidFill>
                <a:latin typeface="メイリオ" panose="020B0604030504040204" pitchFamily="50" charset="-128"/>
                <a:ea typeface="メイリオ" panose="020B0604030504040204" pitchFamily="50" charset="-128"/>
              </a:rPr>
              <a:t>ここに各自が着目した主題＝切り口を書く </a:t>
            </a:r>
            <a:br>
              <a:rPr lang="en-US" altLang="ja-JP" sz="2400" dirty="0">
                <a:solidFill>
                  <a:srgbClr val="FF0000"/>
                </a:solidFill>
                <a:latin typeface="メイリオ" panose="020B0604030504040204" pitchFamily="50" charset="-128"/>
                <a:ea typeface="メイリオ" panose="020B0604030504040204" pitchFamily="50" charset="-128"/>
              </a:rPr>
            </a:br>
            <a:r>
              <a:rPr lang="ja-JP" altLang="en-US" sz="2400" dirty="0">
                <a:solidFill>
                  <a:srgbClr val="FF0000"/>
                </a:solidFill>
                <a:latin typeface="メイリオ" panose="020B0604030504040204" pitchFamily="50" charset="-128"/>
                <a:ea typeface="メイリオ" panose="020B0604030504040204" pitchFamily="50" charset="-128"/>
              </a:rPr>
              <a:t>→ 「</a:t>
            </a:r>
            <a:r>
              <a:rPr lang="ja-JP" altLang="en-US" sz="2400" dirty="0">
                <a:solidFill>
                  <a:srgbClr val="FFC000"/>
                </a:solidFill>
                <a:latin typeface="メイリオ" panose="020B0604030504040204" pitchFamily="50" charset="-128"/>
                <a:ea typeface="メイリオ" panose="020B0604030504040204" pitchFamily="50" charset="-128"/>
              </a:rPr>
              <a:t>①</a:t>
            </a:r>
            <a:r>
              <a:rPr lang="ja-JP" altLang="en-US" sz="2400" dirty="0">
                <a:solidFill>
                  <a:srgbClr val="FF0000"/>
                </a:solidFill>
                <a:latin typeface="メイリオ" panose="020B0604030504040204" pitchFamily="50" charset="-128"/>
                <a:ea typeface="メイリオ" panose="020B0604030504040204" pitchFamily="50" charset="-128"/>
              </a:rPr>
              <a:t>における</a:t>
            </a:r>
            <a:r>
              <a:rPr lang="ja-JP" altLang="en-US" sz="2400" dirty="0">
                <a:solidFill>
                  <a:schemeClr val="accent4"/>
                </a:solidFill>
                <a:latin typeface="メイリオ" panose="020B0604030504040204" pitchFamily="50" charset="-128"/>
                <a:ea typeface="メイリオ" panose="020B0604030504040204" pitchFamily="50" charset="-128"/>
              </a:rPr>
              <a:t>②</a:t>
            </a:r>
            <a:r>
              <a:rPr lang="ja-JP" altLang="en-US" sz="2400" dirty="0">
                <a:solidFill>
                  <a:srgbClr val="FF0000"/>
                </a:solidFill>
                <a:latin typeface="メイリオ" panose="020B0604030504040204" pitchFamily="50" charset="-128"/>
                <a:ea typeface="メイリオ" panose="020B0604030504040204" pitchFamily="50" charset="-128"/>
              </a:rPr>
              <a:t>」と書けばよい</a:t>
            </a:r>
            <a:r>
              <a:rPr lang="ja-JP" altLang="en-US" sz="2400" dirty="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
        <p:nvSpPr>
          <p:cNvPr id="6" name="サブタイトル 5"/>
          <p:cNvSpPr>
            <a:spLocks noGrp="1"/>
          </p:cNvSpPr>
          <p:nvPr>
            <p:ph type="subTitle" idx="1"/>
          </p:nvPr>
        </p:nvSpPr>
        <p:spPr>
          <a:xfrm>
            <a:off x="611560" y="1484784"/>
            <a:ext cx="8075240" cy="5184576"/>
          </a:xfrm>
          <a:ln>
            <a:solidFill>
              <a:schemeClr val="tx1"/>
            </a:solidFill>
          </a:ln>
        </p:spPr>
        <p:txBody>
          <a:bodyPr>
            <a:noAutofit/>
          </a:bodyPr>
          <a:lstStyle/>
          <a:p>
            <a:pPr algn="l"/>
            <a:r>
              <a:rPr lang="ja-JP" altLang="en-US" sz="2200" dirty="0">
                <a:solidFill>
                  <a:schemeClr val="tx1"/>
                </a:solidFill>
                <a:latin typeface="メイリオ" panose="020B0604030504040204" pitchFamily="50" charset="-128"/>
                <a:ea typeface="メイリオ" panose="020B0604030504040204" pitchFamily="50" charset="-128"/>
              </a:rPr>
              <a:t>主題＝切り口の設定：</a:t>
            </a:r>
            <a:endParaRPr lang="en-US" altLang="ja-JP" sz="2200" dirty="0">
              <a:solidFill>
                <a:schemeClr val="tx1"/>
              </a:solidFill>
              <a:latin typeface="メイリオ" panose="020B0604030504040204" pitchFamily="50" charset="-128"/>
              <a:ea typeface="メイリオ" panose="020B0604030504040204" pitchFamily="50" charset="-128"/>
            </a:endParaRPr>
          </a:p>
          <a:p>
            <a:pPr algn="l"/>
            <a:r>
              <a:rPr lang="ja-JP" altLang="en-US" sz="2200" dirty="0">
                <a:solidFill>
                  <a:schemeClr val="tx1"/>
                </a:solidFill>
                <a:latin typeface="メイリオ" panose="020B0604030504040204" pitchFamily="50" charset="-128"/>
                <a:ea typeface="メイリオ" panose="020B0604030504040204" pitchFamily="50" charset="-128"/>
              </a:rPr>
              <a:t>①場所・着目箇所＝「</a:t>
            </a:r>
            <a:r>
              <a:rPr lang="ja-JP" altLang="en-US" sz="2200" dirty="0">
                <a:solidFill>
                  <a:srgbClr val="FF0000"/>
                </a:solidFill>
                <a:latin typeface="メイリオ" panose="020B0604030504040204" pitchFamily="50" charset="-128"/>
                <a:ea typeface="メイリオ" panose="020B0604030504040204" pitchFamily="50" charset="-128"/>
              </a:rPr>
              <a:t>各自がしぼりこんだものを書く</a:t>
            </a:r>
            <a:r>
              <a:rPr lang="ja-JP" altLang="en-US" sz="2200" dirty="0">
                <a:solidFill>
                  <a:schemeClr val="tx1"/>
                </a:solidFill>
                <a:latin typeface="メイリオ" panose="020B0604030504040204" pitchFamily="50" charset="-128"/>
                <a:ea typeface="メイリオ" panose="020B0604030504040204" pitchFamily="50" charset="-128"/>
              </a:rPr>
              <a:t>」</a:t>
            </a:r>
            <a:endParaRPr lang="en-US" altLang="ja-JP" sz="2200" dirty="0">
              <a:solidFill>
                <a:schemeClr val="tx1"/>
              </a:solidFill>
              <a:latin typeface="メイリオ" panose="020B0604030504040204" pitchFamily="50" charset="-128"/>
              <a:ea typeface="メイリオ" panose="020B0604030504040204" pitchFamily="50" charset="-128"/>
            </a:endParaRPr>
          </a:p>
          <a:p>
            <a:pPr algn="l"/>
            <a:r>
              <a:rPr lang="ja-JP" altLang="en-US" sz="2200" dirty="0">
                <a:solidFill>
                  <a:schemeClr val="tx1"/>
                </a:solidFill>
                <a:latin typeface="メイリオ" panose="020B0604030504040204" pitchFamily="50" charset="-128"/>
                <a:ea typeface="メイリオ" panose="020B0604030504040204" pitchFamily="50" charset="-128"/>
              </a:rPr>
              <a:t>②機能・役割・着目点＝ 「</a:t>
            </a:r>
            <a:r>
              <a:rPr lang="ja-JP" altLang="en-US" sz="2200" dirty="0">
                <a:solidFill>
                  <a:srgbClr val="FF0000"/>
                </a:solidFill>
                <a:latin typeface="メイリオ" panose="020B0604030504040204" pitchFamily="50" charset="-128"/>
                <a:ea typeface="メイリオ" panose="020B0604030504040204" pitchFamily="50" charset="-128"/>
              </a:rPr>
              <a:t>各自がしぼりこんだものを書く</a:t>
            </a:r>
            <a:r>
              <a:rPr lang="ja-JP" altLang="en-US" sz="2200" dirty="0">
                <a:solidFill>
                  <a:schemeClr val="tx1"/>
                </a:solidFill>
                <a:latin typeface="メイリオ" panose="020B0604030504040204" pitchFamily="50" charset="-128"/>
                <a:ea typeface="メイリオ" panose="020B0604030504040204" pitchFamily="50" charset="-128"/>
              </a:rPr>
              <a:t>」</a:t>
            </a:r>
            <a:endParaRPr lang="en-US" altLang="ja-JP" sz="2200" dirty="0">
              <a:solidFill>
                <a:schemeClr val="tx1"/>
              </a:solidFill>
              <a:latin typeface="メイリオ" panose="020B0604030504040204" pitchFamily="50" charset="-128"/>
              <a:ea typeface="メイリオ" panose="020B0604030504040204" pitchFamily="50" charset="-128"/>
            </a:endParaRPr>
          </a:p>
          <a:p>
            <a:pPr algn="l"/>
            <a:endParaRPr lang="en-US" altLang="ja-JP" sz="2200" dirty="0">
              <a:solidFill>
                <a:srgbClr val="FF0000"/>
              </a:solidFill>
              <a:latin typeface="メイリオ" panose="020B0604030504040204" pitchFamily="50" charset="-128"/>
              <a:ea typeface="メイリオ" panose="020B0604030504040204" pitchFamily="50" charset="-128"/>
            </a:endParaRPr>
          </a:p>
          <a:p>
            <a:pPr algn="l"/>
            <a:r>
              <a:rPr lang="ja-JP" altLang="en-US" sz="2200" dirty="0">
                <a:solidFill>
                  <a:schemeClr val="tx1"/>
                </a:solidFill>
                <a:latin typeface="メイリオ" panose="020B0604030504040204" pitchFamily="50" charset="-128"/>
                <a:ea typeface="メイリオ" panose="020B0604030504040204" pitchFamily="50" charset="-128"/>
              </a:rPr>
              <a:t>設定根拠・理由：</a:t>
            </a:r>
            <a:endParaRPr lang="en-US" altLang="ja-JP" sz="2200" dirty="0">
              <a:solidFill>
                <a:schemeClr val="tx1"/>
              </a:solidFill>
              <a:latin typeface="メイリオ" panose="020B0604030504040204" pitchFamily="50" charset="-128"/>
              <a:ea typeface="メイリオ" panose="020B0604030504040204" pitchFamily="50" charset="-128"/>
            </a:endParaRPr>
          </a:p>
          <a:p>
            <a:pPr algn="l"/>
            <a:r>
              <a:rPr lang="ja-JP" altLang="en-US" sz="2200" dirty="0">
                <a:solidFill>
                  <a:schemeClr val="tx1"/>
                </a:solidFill>
                <a:latin typeface="メイリオ" panose="020B0604030504040204" pitchFamily="50" charset="-128"/>
                <a:ea typeface="メイリオ" panose="020B0604030504040204" pitchFamily="50" charset="-128"/>
              </a:rPr>
              <a:t>・</a:t>
            </a:r>
            <a:endParaRPr lang="en-US" altLang="ja-JP" sz="2200" dirty="0">
              <a:solidFill>
                <a:schemeClr val="tx1"/>
              </a:solidFill>
              <a:latin typeface="メイリオ" panose="020B0604030504040204" pitchFamily="50" charset="-128"/>
              <a:ea typeface="メイリオ" panose="020B0604030504040204" pitchFamily="50" charset="-128"/>
            </a:endParaRPr>
          </a:p>
          <a:p>
            <a:pPr algn="l"/>
            <a:r>
              <a:rPr lang="ja-JP" altLang="en-US" sz="2200" dirty="0">
                <a:solidFill>
                  <a:schemeClr val="tx1"/>
                </a:solidFill>
                <a:latin typeface="メイリオ" panose="020B0604030504040204" pitchFamily="50" charset="-128"/>
                <a:ea typeface="メイリオ" panose="020B0604030504040204" pitchFamily="50" charset="-128"/>
              </a:rPr>
              <a:t>・</a:t>
            </a:r>
            <a:endParaRPr lang="en-US" altLang="ja-JP" sz="2200" dirty="0">
              <a:solidFill>
                <a:schemeClr val="tx1"/>
              </a:solidFill>
              <a:latin typeface="メイリオ" panose="020B0604030504040204" pitchFamily="50" charset="-128"/>
              <a:ea typeface="メイリオ" panose="020B0604030504040204" pitchFamily="50" charset="-128"/>
            </a:endParaRPr>
          </a:p>
          <a:p>
            <a:pPr algn="l"/>
            <a:r>
              <a:rPr lang="ja-JP" altLang="en-US" sz="2200" dirty="0">
                <a:solidFill>
                  <a:schemeClr val="tx1"/>
                </a:solidFill>
                <a:latin typeface="メイリオ" panose="020B0604030504040204" pitchFamily="50" charset="-128"/>
                <a:ea typeface="メイリオ" panose="020B0604030504040204" pitchFamily="50" charset="-128"/>
              </a:rPr>
              <a:t>・</a:t>
            </a:r>
            <a:endParaRPr lang="en-US" altLang="ja-JP" sz="2200" dirty="0">
              <a:solidFill>
                <a:schemeClr val="tx1"/>
              </a:solidFill>
              <a:latin typeface="メイリオ" panose="020B0604030504040204" pitchFamily="50" charset="-128"/>
              <a:ea typeface="メイリオ" panose="020B0604030504040204" pitchFamily="50" charset="-128"/>
            </a:endParaRPr>
          </a:p>
          <a:p>
            <a:pPr algn="l"/>
            <a:r>
              <a:rPr lang="ja-JP" altLang="en-US" sz="1600" dirty="0">
                <a:solidFill>
                  <a:srgbClr val="FF0000"/>
                </a:solidFill>
                <a:latin typeface="メイリオ" panose="020B0604030504040204" pitchFamily="50" charset="-128"/>
                <a:ea typeface="メイリオ" panose="020B0604030504040204" pitchFamily="50" charset="-128"/>
              </a:rPr>
              <a:t>「設定された課題」に関して、</a:t>
            </a:r>
            <a:endParaRPr lang="en-US" altLang="ja-JP" sz="1600" dirty="0">
              <a:solidFill>
                <a:srgbClr val="FF0000"/>
              </a:solidFill>
              <a:latin typeface="メイリオ" panose="020B0604030504040204" pitchFamily="50" charset="-128"/>
              <a:ea typeface="メイリオ" panose="020B0604030504040204" pitchFamily="50" charset="-128"/>
            </a:endParaRPr>
          </a:p>
          <a:p>
            <a:pPr algn="l"/>
            <a:r>
              <a:rPr lang="ja-JP" altLang="en-US" sz="1600" dirty="0">
                <a:solidFill>
                  <a:srgbClr val="FF0000"/>
                </a:solidFill>
                <a:latin typeface="メイリオ" panose="020B0604030504040204" pitchFamily="50" charset="-128"/>
                <a:ea typeface="メイリオ" panose="020B0604030504040204" pitchFamily="50" charset="-128"/>
              </a:rPr>
              <a:t>・なぜ、各自の問題意識「切り口」</a:t>
            </a:r>
            <a:r>
              <a:rPr lang="ja-JP" altLang="en-US" sz="1600" dirty="0">
                <a:solidFill>
                  <a:srgbClr val="FFC000"/>
                </a:solidFill>
                <a:latin typeface="メイリオ" panose="020B0604030504040204" pitchFamily="50" charset="-128"/>
                <a:ea typeface="メイリオ" panose="020B0604030504040204" pitchFamily="50" charset="-128"/>
              </a:rPr>
              <a:t>①</a:t>
            </a:r>
            <a:r>
              <a:rPr lang="ja-JP" altLang="en-US" sz="1600" dirty="0">
                <a:solidFill>
                  <a:schemeClr val="accent4"/>
                </a:solidFill>
                <a:latin typeface="メイリオ" panose="020B0604030504040204" pitchFamily="50" charset="-128"/>
                <a:ea typeface="メイリオ" panose="020B0604030504040204" pitchFamily="50" charset="-128"/>
              </a:rPr>
              <a:t>②</a:t>
            </a:r>
            <a:r>
              <a:rPr lang="ja-JP" altLang="en-US" sz="1600" dirty="0">
                <a:solidFill>
                  <a:srgbClr val="FF0000"/>
                </a:solidFill>
                <a:latin typeface="メイリオ" panose="020B0604030504040204" pitchFamily="50" charset="-128"/>
                <a:ea typeface="メイリオ" panose="020B0604030504040204" pitchFamily="50" charset="-128"/>
              </a:rPr>
              <a:t>に着目したのか、そこにどのような問題点を見出したのかを、</a:t>
            </a:r>
            <a:r>
              <a:rPr lang="ja-JP" altLang="en-US" sz="1600" u="sng" dirty="0">
                <a:solidFill>
                  <a:srgbClr val="FF0000"/>
                </a:solidFill>
                <a:latin typeface="メイリオ" panose="020B0604030504040204" pitchFamily="50" charset="-128"/>
                <a:ea typeface="メイリオ" panose="020B0604030504040204" pitchFamily="50" charset="-128"/>
              </a:rPr>
              <a:t>箇条書き</a:t>
            </a:r>
            <a:r>
              <a:rPr lang="ja-JP" altLang="en-US" sz="1600" dirty="0">
                <a:solidFill>
                  <a:srgbClr val="FF0000"/>
                </a:solidFill>
                <a:latin typeface="メイリオ" panose="020B0604030504040204" pitchFamily="50" charset="-128"/>
                <a:ea typeface="メイリオ" panose="020B0604030504040204" pitchFamily="50" charset="-128"/>
              </a:rPr>
              <a:t>にすること。</a:t>
            </a:r>
            <a:endParaRPr lang="en-US" altLang="ja-JP" sz="1600" dirty="0">
              <a:solidFill>
                <a:srgbClr val="FF0000"/>
              </a:solidFill>
              <a:latin typeface="メイリオ" panose="020B0604030504040204" pitchFamily="50" charset="-128"/>
              <a:ea typeface="メイリオ" panose="020B0604030504040204" pitchFamily="50" charset="-128"/>
            </a:endParaRPr>
          </a:p>
          <a:p>
            <a:pPr algn="l"/>
            <a:r>
              <a:rPr lang="ja-JP" altLang="en-US" sz="1600" dirty="0">
                <a:solidFill>
                  <a:srgbClr val="FF0000"/>
                </a:solidFill>
                <a:latin typeface="メイリオ" panose="020B0604030504040204" pitchFamily="50" charset="-128"/>
                <a:ea typeface="メイリオ" panose="020B0604030504040204" pitchFamily="50" charset="-128"/>
              </a:rPr>
              <a:t>「テーマ」は「設定された課題」に関する大きな広がりであるのに対し、「主題」は、そのテーマを対象に関係して具体的な「切り口」（</a:t>
            </a:r>
            <a:r>
              <a:rPr lang="ja-JP" altLang="en-US" sz="1600" dirty="0">
                <a:solidFill>
                  <a:srgbClr val="FFC000"/>
                </a:solidFill>
                <a:latin typeface="メイリオ" panose="020B0604030504040204" pitchFamily="50" charset="-128"/>
                <a:ea typeface="メイリオ" panose="020B0604030504040204" pitchFamily="50" charset="-128"/>
              </a:rPr>
              <a:t>①</a:t>
            </a:r>
            <a:r>
              <a:rPr lang="ja-JP" altLang="en-US" sz="1600" dirty="0">
                <a:solidFill>
                  <a:schemeClr val="accent4"/>
                </a:solidFill>
                <a:latin typeface="メイリオ" panose="020B0604030504040204" pitchFamily="50" charset="-128"/>
                <a:ea typeface="メイリオ" panose="020B0604030504040204" pitchFamily="50" charset="-128"/>
              </a:rPr>
              <a:t>②</a:t>
            </a:r>
            <a:r>
              <a:rPr lang="ja-JP" altLang="en-US" sz="1600" dirty="0">
                <a:solidFill>
                  <a:srgbClr val="FF0000"/>
                </a:solidFill>
                <a:latin typeface="メイリオ" panose="020B0604030504040204" pitchFamily="50" charset="-128"/>
                <a:ea typeface="メイリオ" panose="020B0604030504040204" pitchFamily="50" charset="-128"/>
              </a:rPr>
              <a:t>）に絞り込んだもの。そこでは、個人の関心や興味から切り込んで、具体的な問題点や面白い点などを浮かび上がらせる。</a:t>
            </a:r>
            <a:endParaRPr lang="en-US" altLang="ja-JP" sz="1600" dirty="0">
              <a:solidFill>
                <a:srgbClr val="FF0000"/>
              </a:solidFill>
              <a:latin typeface="メイリオ" panose="020B0604030504040204" pitchFamily="50" charset="-128"/>
              <a:ea typeface="メイリオ" panose="020B0604030504040204" pitchFamily="50" charset="-128"/>
            </a:endParaRPr>
          </a:p>
          <a:p>
            <a:pPr algn="l"/>
            <a:endParaRPr lang="en-US" altLang="ja-JP" sz="2400" dirty="0">
              <a:solidFill>
                <a:schemeClr val="tx1"/>
              </a:solidFill>
              <a:latin typeface="メイリオ" panose="020B0604030504040204" pitchFamily="50" charset="-128"/>
              <a:ea typeface="メイリオ" panose="020B0604030504040204" pitchFamily="50" charset="-128"/>
            </a:endParaRPr>
          </a:p>
          <a:p>
            <a:pPr algn="l"/>
            <a:endParaRPr lang="en-US" altLang="ja-JP" sz="2400" dirty="0">
              <a:solidFill>
                <a:srgbClr val="FF0000"/>
              </a:solidFill>
              <a:latin typeface="メイリオ" panose="020B0604030504040204" pitchFamily="50" charset="-128"/>
              <a:ea typeface="メイリオ" panose="020B0604030504040204" pitchFamily="50" charset="-128"/>
            </a:endParaRPr>
          </a:p>
          <a:p>
            <a:endParaRPr lang="en-US" altLang="ja-JP" sz="2400" dirty="0">
              <a:solidFill>
                <a:srgbClr val="FF0000"/>
              </a:solidFill>
              <a:latin typeface="メイリオ" panose="020B0604030504040204" pitchFamily="50" charset="-128"/>
              <a:ea typeface="メイリオ" panose="020B0604030504040204" pitchFamily="50" charset="-128"/>
            </a:endParaRPr>
          </a:p>
          <a:p>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6B28CED7-3EE1-4DD9-A9F0-0841E22313A2}" type="slidenum">
              <a:rPr kumimoji="1" lang="ja-JP" altLang="en-US" smtClean="0">
                <a:latin typeface="メイリオ" panose="020B0604030504040204" pitchFamily="50" charset="-128"/>
                <a:ea typeface="メイリオ" panose="020B0604030504040204" pitchFamily="50" charset="-128"/>
              </a:rPr>
              <a:pPr/>
              <a:t>5</a:t>
            </a:fld>
            <a:endParaRPr kumimoji="1" lang="ja-JP" altLang="en-US">
              <a:latin typeface="メイリオ" panose="020B0604030504040204" pitchFamily="50" charset="-128"/>
              <a:ea typeface="メイリオ" panose="020B0604030504040204" pitchFamily="50" charset="-128"/>
            </a:endParaRPr>
          </a:p>
        </p:txBody>
      </p:sp>
      <p:sp>
        <p:nvSpPr>
          <p:cNvPr id="5" name="タイトル 4"/>
          <p:cNvSpPr>
            <a:spLocks noGrp="1"/>
          </p:cNvSpPr>
          <p:nvPr>
            <p:ph type="ctrTitle"/>
          </p:nvPr>
        </p:nvSpPr>
        <p:spPr>
          <a:xfrm>
            <a:off x="467544" y="476672"/>
            <a:ext cx="8219256" cy="1470025"/>
          </a:xfrm>
        </p:spPr>
        <p:txBody>
          <a:bodyPr>
            <a:normAutofit fontScale="90000"/>
          </a:bodyPr>
          <a:lstStyle/>
          <a:p>
            <a:r>
              <a:rPr kumimoji="1" lang="ja-JP" altLang="en-US" dirty="0">
                <a:latin typeface="メイリオ" panose="020B0604030504040204" pitchFamily="50" charset="-128"/>
                <a:ea typeface="メイリオ" panose="020B0604030504040204" pitchFamily="50" charset="-128"/>
              </a:rPr>
              <a:t>（</a:t>
            </a:r>
            <a:r>
              <a:rPr kumimoji="1" lang="en-US" altLang="ja-JP" sz="4000" dirty="0">
                <a:latin typeface="メイリオ" panose="020B0604030504040204" pitchFamily="50" charset="-128"/>
                <a:ea typeface="メイリオ" panose="020B0604030504040204" pitchFamily="50" charset="-128"/>
              </a:rPr>
              <a:t>C</a:t>
            </a:r>
            <a:r>
              <a:rPr kumimoji="1" lang="ja-JP" altLang="en-US" sz="4000" dirty="0">
                <a:latin typeface="メイリオ" panose="020B0604030504040204" pitchFamily="50" charset="-128"/>
                <a:ea typeface="メイリオ" panose="020B0604030504040204" pitchFamily="50" charset="-128"/>
              </a:rPr>
              <a:t>）問い</a:t>
            </a:r>
            <a:br>
              <a:rPr kumimoji="1"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a:t>
            </a:r>
            <a:r>
              <a:rPr lang="ja-JP" altLang="en-US" sz="4000" dirty="0">
                <a:solidFill>
                  <a:srgbClr val="FF0000"/>
                </a:solidFill>
                <a:latin typeface="メイリオ" panose="020B0604030504040204" pitchFamily="50" charset="-128"/>
                <a:ea typeface="メイリオ" panose="020B0604030504040204" pitchFamily="50" charset="-128"/>
              </a:rPr>
              <a:t>・・ここに問いを入れる・・</a:t>
            </a:r>
            <a:r>
              <a:rPr lang="ja-JP" altLang="en-US" sz="4000" dirty="0">
                <a:latin typeface="メイリオ" panose="020B0604030504040204" pitchFamily="50" charset="-128"/>
                <a:ea typeface="メイリオ" panose="020B0604030504040204" pitchFamily="50" charset="-128"/>
              </a:rPr>
              <a:t>？」</a:t>
            </a:r>
            <a:endParaRPr kumimoji="1" lang="ja-JP" altLang="en-US" sz="4000" dirty="0">
              <a:latin typeface="メイリオ" panose="020B0604030504040204" pitchFamily="50" charset="-128"/>
              <a:ea typeface="メイリオ" panose="020B0604030504040204" pitchFamily="50" charset="-128"/>
            </a:endParaRPr>
          </a:p>
        </p:txBody>
      </p:sp>
      <p:sp>
        <p:nvSpPr>
          <p:cNvPr id="6" name="サブタイトル 5"/>
          <p:cNvSpPr>
            <a:spLocks noGrp="1"/>
          </p:cNvSpPr>
          <p:nvPr>
            <p:ph type="subTitle" idx="1"/>
          </p:nvPr>
        </p:nvSpPr>
        <p:spPr>
          <a:xfrm>
            <a:off x="467544" y="1988840"/>
            <a:ext cx="8352928" cy="4464496"/>
          </a:xfrm>
          <a:ln>
            <a:solidFill>
              <a:schemeClr val="tx1"/>
            </a:solidFill>
          </a:ln>
        </p:spPr>
        <p:txBody>
          <a:bodyPr>
            <a:normAutofit fontScale="62500" lnSpcReduction="20000"/>
          </a:bodyPr>
          <a:lstStyle/>
          <a:p>
            <a:pPr>
              <a:lnSpc>
                <a:spcPct val="120000"/>
              </a:lnSpc>
            </a:pPr>
            <a:endParaRPr kumimoji="1" lang="en-US" altLang="ja-JP" sz="2000" dirty="0">
              <a:solidFill>
                <a:srgbClr val="FF0000"/>
              </a:solidFill>
              <a:latin typeface="メイリオ" panose="020B0604030504040204" pitchFamily="50" charset="-128"/>
              <a:ea typeface="メイリオ" panose="020B0604030504040204" pitchFamily="50" charset="-128"/>
            </a:endParaRPr>
          </a:p>
          <a:p>
            <a:pPr algn="l">
              <a:lnSpc>
                <a:spcPct val="120000"/>
              </a:lnSpc>
            </a:pPr>
            <a:r>
              <a:rPr lang="ja-JP" altLang="en-US" sz="2600" dirty="0">
                <a:solidFill>
                  <a:srgbClr val="FF0000"/>
                </a:solidFill>
                <a:latin typeface="メイリオ" panose="020B0604030504040204" pitchFamily="50" charset="-128"/>
                <a:ea typeface="メイリオ" panose="020B0604030504040204" pitchFamily="50" charset="-128"/>
              </a:rPr>
              <a:t>「（Ｂ）主題＝切り口」に「どのような？」をつけて問いの形にする</a:t>
            </a:r>
            <a:endParaRPr lang="en-US" altLang="ja-JP" sz="2600" dirty="0">
              <a:solidFill>
                <a:srgbClr val="FF0000"/>
              </a:solidFill>
              <a:latin typeface="メイリオ" panose="020B0604030504040204" pitchFamily="50" charset="-128"/>
              <a:ea typeface="メイリオ" panose="020B0604030504040204" pitchFamily="50" charset="-128"/>
            </a:endParaRPr>
          </a:p>
          <a:p>
            <a:pPr algn="l">
              <a:lnSpc>
                <a:spcPct val="120000"/>
              </a:lnSpc>
            </a:pPr>
            <a:r>
              <a:rPr lang="ja-JP" altLang="en-US" sz="2600" dirty="0">
                <a:solidFill>
                  <a:srgbClr val="FF0000"/>
                </a:solidFill>
                <a:latin typeface="メイリオ" panose="020B0604030504040204" pitchFamily="50" charset="-128"/>
                <a:ea typeface="メイリオ" panose="020B0604030504040204" pitchFamily="50" charset="-128"/>
              </a:rPr>
              <a:t> → 例　「主題＝切り口</a:t>
            </a:r>
            <a:r>
              <a:rPr lang="ja-JP" altLang="en-US" sz="2600" dirty="0">
                <a:solidFill>
                  <a:srgbClr val="FFC000"/>
                </a:solidFill>
                <a:latin typeface="メイリオ" panose="020B0604030504040204" pitchFamily="50" charset="-128"/>
                <a:ea typeface="メイリオ" panose="020B0604030504040204" pitchFamily="50" charset="-128"/>
              </a:rPr>
              <a:t>①</a:t>
            </a:r>
            <a:r>
              <a:rPr lang="ja-JP" altLang="en-US" sz="2600" dirty="0">
                <a:solidFill>
                  <a:srgbClr val="FF0000"/>
                </a:solidFill>
                <a:latin typeface="メイリオ" panose="020B0604030504040204" pitchFamily="50" charset="-128"/>
                <a:ea typeface="メイリオ" panose="020B0604030504040204" pitchFamily="50" charset="-128"/>
              </a:rPr>
              <a:t>における、</a:t>
            </a:r>
            <a:r>
              <a:rPr lang="ja-JP" altLang="en-US" sz="2600" dirty="0">
                <a:solidFill>
                  <a:srgbClr val="7030A0"/>
                </a:solidFill>
                <a:latin typeface="メイリオ" panose="020B0604030504040204" pitchFamily="50" charset="-128"/>
                <a:ea typeface="メイリオ" panose="020B0604030504040204" pitchFamily="50" charset="-128"/>
              </a:rPr>
              <a:t>②</a:t>
            </a:r>
            <a:r>
              <a:rPr lang="ja-JP" altLang="en-US" sz="2600" dirty="0">
                <a:solidFill>
                  <a:srgbClr val="FF0000"/>
                </a:solidFill>
                <a:latin typeface="メイリオ" panose="020B0604030504040204" pitchFamily="50" charset="-128"/>
                <a:ea typeface="メイリオ" panose="020B0604030504040204" pitchFamily="50" charset="-128"/>
              </a:rPr>
              <a:t>はどのようなものか？」</a:t>
            </a:r>
            <a:endParaRPr lang="en-US" altLang="ja-JP" sz="2600" dirty="0">
              <a:solidFill>
                <a:srgbClr val="FF0000"/>
              </a:solidFill>
              <a:latin typeface="メイリオ" panose="020B0604030504040204" pitchFamily="50" charset="-128"/>
              <a:ea typeface="メイリオ" panose="020B0604030504040204" pitchFamily="50" charset="-128"/>
            </a:endParaRPr>
          </a:p>
          <a:p>
            <a:pPr algn="l">
              <a:lnSpc>
                <a:spcPct val="120000"/>
              </a:lnSpc>
            </a:pPr>
            <a:r>
              <a:rPr lang="ja-JP" altLang="en-US" sz="2600" dirty="0">
                <a:solidFill>
                  <a:srgbClr val="FF0000"/>
                </a:solidFill>
                <a:latin typeface="メイリオ" panose="020B0604030504040204" pitchFamily="50" charset="-128"/>
                <a:ea typeface="メイリオ" panose="020B0604030504040204" pitchFamily="50" charset="-128"/>
              </a:rPr>
              <a:t>　　　　　「主題＝切り口</a:t>
            </a:r>
            <a:r>
              <a:rPr lang="ja-JP" altLang="en-US" sz="2600" dirty="0">
                <a:solidFill>
                  <a:srgbClr val="FFC000"/>
                </a:solidFill>
                <a:latin typeface="メイリオ" panose="020B0604030504040204" pitchFamily="50" charset="-128"/>
                <a:ea typeface="メイリオ" panose="020B0604030504040204" pitchFamily="50" charset="-128"/>
              </a:rPr>
              <a:t>①</a:t>
            </a:r>
            <a:r>
              <a:rPr lang="ja-JP" altLang="en-US" sz="2600" dirty="0">
                <a:solidFill>
                  <a:srgbClr val="FF0000"/>
                </a:solidFill>
                <a:latin typeface="メイリオ" panose="020B0604030504040204" pitchFamily="50" charset="-128"/>
                <a:ea typeface="メイリオ" panose="020B0604030504040204" pitchFamily="50" charset="-128"/>
              </a:rPr>
              <a:t>において、どのようにして</a:t>
            </a:r>
            <a:r>
              <a:rPr lang="ja-JP" altLang="en-US" sz="2600" dirty="0">
                <a:solidFill>
                  <a:srgbClr val="7030A0"/>
                </a:solidFill>
                <a:latin typeface="メイリオ" panose="020B0604030504040204" pitchFamily="50" charset="-128"/>
                <a:ea typeface="メイリオ" panose="020B0604030504040204" pitchFamily="50" charset="-128"/>
              </a:rPr>
              <a:t>②</a:t>
            </a:r>
            <a:r>
              <a:rPr lang="ja-JP" altLang="en-US" sz="2600" dirty="0">
                <a:solidFill>
                  <a:srgbClr val="FF0000"/>
                </a:solidFill>
                <a:latin typeface="メイリオ" panose="020B0604030504040204" pitchFamily="50" charset="-128"/>
                <a:ea typeface="メイリオ" panose="020B0604030504040204" pitchFamily="50" charset="-128"/>
              </a:rPr>
              <a:t>か？」　　　　など</a:t>
            </a:r>
            <a:endParaRPr lang="en-US" altLang="ja-JP" sz="2600" dirty="0">
              <a:solidFill>
                <a:srgbClr val="FF0000"/>
              </a:solidFill>
              <a:latin typeface="メイリオ" panose="020B0604030504040204" pitchFamily="50" charset="-128"/>
              <a:ea typeface="メイリオ" panose="020B0604030504040204" pitchFamily="50" charset="-128"/>
            </a:endParaRPr>
          </a:p>
          <a:p>
            <a:pPr algn="l">
              <a:lnSpc>
                <a:spcPct val="120000"/>
              </a:lnSpc>
            </a:pPr>
            <a:endParaRPr lang="en-US" altLang="ja-JP" sz="2000" dirty="0">
              <a:solidFill>
                <a:srgbClr val="FF0000"/>
              </a:solidFill>
              <a:latin typeface="メイリオ" panose="020B0604030504040204" pitchFamily="50" charset="-128"/>
              <a:ea typeface="メイリオ" panose="020B0604030504040204" pitchFamily="50" charset="-128"/>
            </a:endParaRPr>
          </a:p>
          <a:p>
            <a:pPr marL="342900" indent="-342900" algn="l">
              <a:lnSpc>
                <a:spcPct val="120000"/>
              </a:lnSpc>
              <a:buFont typeface="Arial" panose="020B0604020202020204" pitchFamily="34" charset="0"/>
              <a:buChar char="•"/>
            </a:pPr>
            <a:r>
              <a:rPr lang="ja-JP" altLang="en-US" sz="2000" dirty="0">
                <a:solidFill>
                  <a:srgbClr val="FF0000"/>
                </a:solidFill>
                <a:latin typeface="メイリオ" panose="020B0604030504040204" pitchFamily="50" charset="-128"/>
                <a:ea typeface="メイリオ" panose="020B0604030504040204" pitchFamily="50" charset="-128"/>
              </a:rPr>
              <a:t>主題＝切り口から抽出された問題点について、</a:t>
            </a:r>
            <a:endParaRPr lang="en-US" altLang="ja-JP" sz="2000" dirty="0">
              <a:solidFill>
                <a:srgbClr val="FF0000"/>
              </a:solidFill>
              <a:latin typeface="メイリオ" panose="020B0604030504040204" pitchFamily="50" charset="-128"/>
              <a:ea typeface="メイリオ" panose="020B0604030504040204" pitchFamily="50" charset="-128"/>
            </a:endParaRPr>
          </a:p>
          <a:p>
            <a:pPr algn="l">
              <a:lnSpc>
                <a:spcPct val="120000"/>
              </a:lnSpc>
            </a:pPr>
            <a:r>
              <a:rPr lang="ja-JP" altLang="en-US" sz="2000" dirty="0">
                <a:solidFill>
                  <a:srgbClr val="FF0000"/>
                </a:solidFill>
                <a:latin typeface="メイリオ" panose="020B0604030504040204" pitchFamily="50" charset="-128"/>
                <a:ea typeface="メイリオ" panose="020B0604030504040204" pitchFamily="50" charset="-128"/>
              </a:rPr>
              <a:t>    「</a:t>
            </a:r>
            <a:r>
              <a:rPr lang="en-US" altLang="ja-JP" sz="2000" dirty="0">
                <a:solidFill>
                  <a:srgbClr val="FF0000"/>
                </a:solidFill>
                <a:latin typeface="メイリオ" panose="020B0604030504040204" pitchFamily="50" charset="-128"/>
                <a:ea typeface="メイリオ" panose="020B0604030504040204" pitchFamily="50" charset="-128"/>
              </a:rPr>
              <a:t>HOW</a:t>
            </a:r>
            <a:r>
              <a:rPr lang="ja-JP" altLang="en-US" sz="2000" dirty="0">
                <a:solidFill>
                  <a:srgbClr val="FF0000"/>
                </a:solidFill>
                <a:latin typeface="メイリオ" panose="020B0604030504040204" pitchFamily="50" charset="-128"/>
                <a:ea typeface="メイリオ" panose="020B0604030504040204" pitchFamily="50" charset="-128"/>
              </a:rPr>
              <a:t>？」（どのように？いかにして？）という問い形式にする．</a:t>
            </a:r>
            <a:endParaRPr lang="en-US" altLang="ja-JP" sz="2000" dirty="0">
              <a:solidFill>
                <a:srgbClr val="FF0000"/>
              </a:solidFill>
              <a:latin typeface="メイリオ" panose="020B0604030504040204" pitchFamily="50" charset="-128"/>
              <a:ea typeface="メイリオ" panose="020B0604030504040204" pitchFamily="50" charset="-128"/>
            </a:endParaRPr>
          </a:p>
          <a:p>
            <a:pPr marL="342900" indent="-342900" algn="l">
              <a:lnSpc>
                <a:spcPct val="120000"/>
              </a:lnSpc>
              <a:buFont typeface="Arial" panose="020B0604020202020204" pitchFamily="34" charset="0"/>
              <a:buChar char="•"/>
            </a:pPr>
            <a:endParaRPr lang="en-US" altLang="ja-JP" sz="2000" dirty="0">
              <a:solidFill>
                <a:srgbClr val="FF0000"/>
              </a:solidFill>
              <a:latin typeface="メイリオ" panose="020B0604030504040204" pitchFamily="50" charset="-128"/>
              <a:ea typeface="メイリオ" panose="020B0604030504040204" pitchFamily="50" charset="-128"/>
            </a:endParaRPr>
          </a:p>
          <a:p>
            <a:pPr marL="342900" indent="-342900" algn="l">
              <a:lnSpc>
                <a:spcPct val="120000"/>
              </a:lnSpc>
              <a:buFont typeface="Arial" panose="020B0604020202020204" pitchFamily="34" charset="0"/>
              <a:buChar char="•"/>
            </a:pPr>
            <a:r>
              <a:rPr lang="ja-JP" altLang="en-US" sz="2000" dirty="0">
                <a:solidFill>
                  <a:srgbClr val="FF0000"/>
                </a:solidFill>
                <a:latin typeface="メイリオ" panose="020B0604030504040204" pitchFamily="50" charset="-128"/>
                <a:ea typeface="メイリオ" panose="020B0604030504040204" pitchFamily="50" charset="-128"/>
              </a:rPr>
              <a:t>文末にはかならず、「？」（クエスチョンマークをつけておく）．</a:t>
            </a:r>
            <a:endParaRPr lang="en-US" altLang="ja-JP" sz="2000" dirty="0">
              <a:solidFill>
                <a:srgbClr val="FF0000"/>
              </a:solidFill>
              <a:latin typeface="メイリオ" panose="020B0604030504040204" pitchFamily="50" charset="-128"/>
              <a:ea typeface="メイリオ" panose="020B0604030504040204" pitchFamily="50" charset="-128"/>
            </a:endParaRPr>
          </a:p>
          <a:p>
            <a:pPr marL="342900" indent="-342900" algn="l">
              <a:lnSpc>
                <a:spcPct val="120000"/>
              </a:lnSpc>
              <a:buFont typeface="Arial" panose="020B0604020202020204" pitchFamily="34" charset="0"/>
              <a:buChar char="•"/>
            </a:pPr>
            <a:endParaRPr lang="en-US" altLang="ja-JP" sz="2000" dirty="0">
              <a:solidFill>
                <a:srgbClr val="FF0000"/>
              </a:solidFill>
              <a:latin typeface="メイリオ" panose="020B0604030504040204" pitchFamily="50" charset="-128"/>
              <a:ea typeface="メイリオ" panose="020B0604030504040204" pitchFamily="50" charset="-128"/>
            </a:endParaRPr>
          </a:p>
          <a:p>
            <a:pPr marL="342900" indent="-342900" algn="l">
              <a:lnSpc>
                <a:spcPct val="120000"/>
              </a:lnSpc>
              <a:buFont typeface="Arial" panose="020B0604020202020204" pitchFamily="34" charset="0"/>
              <a:buChar char="•"/>
            </a:pPr>
            <a:r>
              <a:rPr lang="ja-JP" altLang="en-US" sz="2000" dirty="0">
                <a:solidFill>
                  <a:srgbClr val="FF0000"/>
                </a:solidFill>
                <a:latin typeface="メイリオ" panose="020B0604030504040204" pitchFamily="50" charset="-128"/>
                <a:ea typeface="メイリオ" panose="020B0604030504040204" pitchFamily="50" charset="-128"/>
              </a:rPr>
              <a:t>この「問い」に回答するのが（</a:t>
            </a:r>
            <a:r>
              <a:rPr lang="en-US" altLang="ja-JP" sz="2000" dirty="0">
                <a:solidFill>
                  <a:srgbClr val="FF0000"/>
                </a:solidFill>
                <a:latin typeface="メイリオ" panose="020B0604030504040204" pitchFamily="50" charset="-128"/>
                <a:ea typeface="メイリオ" panose="020B0604030504040204" pitchFamily="50" charset="-128"/>
              </a:rPr>
              <a:t>E</a:t>
            </a:r>
            <a:r>
              <a:rPr lang="ja-JP" altLang="en-US" sz="2000" dirty="0">
                <a:solidFill>
                  <a:srgbClr val="FF0000"/>
                </a:solidFill>
                <a:latin typeface="メイリオ" panose="020B0604030504040204" pitchFamily="50" charset="-128"/>
                <a:ea typeface="メイリオ" panose="020B0604030504040204" pitchFamily="50" charset="-128"/>
              </a:rPr>
              <a:t>）「問いに対する回答」である．</a:t>
            </a:r>
            <a:endParaRPr lang="en-US" altLang="ja-JP" sz="2000" dirty="0">
              <a:solidFill>
                <a:srgbClr val="FF0000"/>
              </a:solidFill>
              <a:latin typeface="メイリオ" panose="020B0604030504040204" pitchFamily="50" charset="-128"/>
              <a:ea typeface="メイリオ" panose="020B0604030504040204" pitchFamily="50" charset="-128"/>
            </a:endParaRPr>
          </a:p>
          <a:p>
            <a:pPr marL="342900" indent="-342900" algn="l">
              <a:lnSpc>
                <a:spcPct val="120000"/>
              </a:lnSpc>
              <a:buFont typeface="Arial" panose="020B0604020202020204" pitchFamily="34" charset="0"/>
              <a:buChar char="•"/>
            </a:pPr>
            <a:endParaRPr lang="en-US" altLang="ja-JP" sz="2000" dirty="0">
              <a:solidFill>
                <a:srgbClr val="FF0000"/>
              </a:solidFill>
              <a:latin typeface="メイリオ" panose="020B0604030504040204" pitchFamily="50" charset="-128"/>
              <a:ea typeface="メイリオ" panose="020B0604030504040204" pitchFamily="50" charset="-128"/>
            </a:endParaRPr>
          </a:p>
          <a:p>
            <a:pPr marL="342900" indent="-342900" algn="l">
              <a:lnSpc>
                <a:spcPct val="120000"/>
              </a:lnSpc>
              <a:buFont typeface="Arial" panose="020B0604020202020204" pitchFamily="34" charset="0"/>
              <a:buChar char="•"/>
            </a:pPr>
            <a:r>
              <a:rPr lang="ja-JP" altLang="en-US" sz="2000" dirty="0">
                <a:solidFill>
                  <a:srgbClr val="FF0000"/>
                </a:solidFill>
                <a:latin typeface="メイリオ" panose="020B0604030504040204" pitchFamily="50" charset="-128"/>
                <a:ea typeface="メイリオ" panose="020B0604030504040204" pitchFamily="50" charset="-128"/>
              </a:rPr>
              <a:t>必ず、この「問い」と「回答」がきっちり対応しているようにする．</a:t>
            </a:r>
            <a:endParaRPr lang="en-US" altLang="ja-JP" sz="2000" dirty="0">
              <a:solidFill>
                <a:srgbClr val="FF0000"/>
              </a:solidFill>
              <a:latin typeface="メイリオ" panose="020B0604030504040204" pitchFamily="50" charset="-128"/>
              <a:ea typeface="メイリオ" panose="020B0604030504040204" pitchFamily="50" charset="-128"/>
            </a:endParaRPr>
          </a:p>
          <a:p>
            <a:pPr marL="342900" indent="-342900" algn="l">
              <a:lnSpc>
                <a:spcPct val="120000"/>
              </a:lnSpc>
              <a:buFont typeface="Arial" panose="020B0604020202020204" pitchFamily="34" charset="0"/>
              <a:buChar char="•"/>
            </a:pPr>
            <a:endParaRPr lang="en-US" altLang="ja-JP" sz="2000" dirty="0">
              <a:solidFill>
                <a:srgbClr val="FF0000"/>
              </a:solidFill>
              <a:latin typeface="メイリオ" panose="020B0604030504040204" pitchFamily="50" charset="-128"/>
              <a:ea typeface="メイリオ" panose="020B0604030504040204" pitchFamily="50" charset="-128"/>
            </a:endParaRPr>
          </a:p>
          <a:p>
            <a:pPr marL="342900" indent="-342900" algn="l">
              <a:lnSpc>
                <a:spcPct val="120000"/>
              </a:lnSpc>
              <a:buFont typeface="Arial" panose="020B0604020202020204" pitchFamily="34" charset="0"/>
              <a:buChar char="•"/>
            </a:pPr>
            <a:r>
              <a:rPr lang="ja-JP" altLang="en-US" sz="2000" dirty="0">
                <a:solidFill>
                  <a:srgbClr val="FF0000"/>
                </a:solidFill>
                <a:latin typeface="メイリオ" panose="020B0604030504040204" pitchFamily="50" charset="-128"/>
                <a:ea typeface="メイリオ" panose="020B0604030504040204" pitchFamily="50" charset="-128"/>
              </a:rPr>
              <a:t>回答を導く過程（問いに対する回答の証拠）が、これから示すフィールドワーク（Ｄ）の内容になる</a:t>
            </a:r>
            <a:endParaRPr lang="en-US" altLang="ja-JP" sz="2000" dirty="0">
              <a:solidFill>
                <a:srgbClr val="FF0000"/>
              </a:solidFill>
              <a:latin typeface="メイリオ" panose="020B0604030504040204" pitchFamily="50" charset="-128"/>
              <a:ea typeface="メイリオ" panose="020B0604030504040204" pitchFamily="50" charset="-128"/>
            </a:endParaRPr>
          </a:p>
          <a:p>
            <a:pPr algn="l">
              <a:lnSpc>
                <a:spcPct val="120000"/>
              </a:lnSpc>
            </a:pPr>
            <a:r>
              <a:rPr lang="ja-JP" altLang="en-US" sz="2000" dirty="0">
                <a:solidFill>
                  <a:srgbClr val="FF0000"/>
                </a:solidFill>
                <a:latin typeface="メイリオ" panose="020B0604030504040204" pitchFamily="50" charset="-128"/>
                <a:ea typeface="メイリオ" panose="020B0604030504040204" pitchFamily="50" charset="-128"/>
              </a:rPr>
              <a:t>　　→　従って、（Ｅ）回答は、（Ｄ）－１、（Ｄ）－２、（Ｄ）－３からそれぞれ得られた回答（論文の各</a:t>
            </a:r>
            <a:endParaRPr lang="en-US" altLang="ja-JP" sz="2000" dirty="0">
              <a:solidFill>
                <a:srgbClr val="FF0000"/>
              </a:solidFill>
              <a:latin typeface="メイリオ" panose="020B0604030504040204" pitchFamily="50" charset="-128"/>
              <a:ea typeface="メイリオ" panose="020B0604030504040204" pitchFamily="50" charset="-128"/>
            </a:endParaRPr>
          </a:p>
          <a:p>
            <a:pPr algn="l">
              <a:lnSpc>
                <a:spcPct val="120000"/>
              </a:lnSpc>
            </a:pPr>
            <a:r>
              <a:rPr lang="ja-JP" altLang="en-US" sz="2000" dirty="0">
                <a:solidFill>
                  <a:srgbClr val="FF0000"/>
                </a:solidFill>
                <a:latin typeface="メイリオ" panose="020B0604030504040204" pitchFamily="50" charset="-128"/>
                <a:ea typeface="メイリオ" panose="020B0604030504040204" pitchFamily="50" charset="-128"/>
              </a:rPr>
              <a:t>　　　　章ごとの小結に相当）となる．</a:t>
            </a:r>
            <a:endParaRPr kumimoji="1" lang="ja-JP" altLang="en-US" sz="2000" dirty="0">
              <a:solidFill>
                <a:srgbClr val="FF0000"/>
              </a:solidFill>
              <a:latin typeface="メイリオ" panose="020B0604030504040204" pitchFamily="50" charset="-128"/>
              <a:ea typeface="メイリオ" panose="020B0604030504040204"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6B28CED7-3EE1-4DD9-A9F0-0841E22313A2}" type="slidenum">
              <a:rPr kumimoji="1" lang="ja-JP" altLang="en-US" smtClean="0">
                <a:latin typeface="メイリオ" panose="020B0604030504040204" pitchFamily="50" charset="-128"/>
                <a:ea typeface="メイリオ" panose="020B0604030504040204" pitchFamily="50" charset="-128"/>
              </a:rPr>
              <a:pPr/>
              <a:t>6</a:t>
            </a:fld>
            <a:endParaRPr kumimoji="1" lang="ja-JP" altLang="en-US">
              <a:latin typeface="メイリオ" panose="020B0604030504040204" pitchFamily="50" charset="-128"/>
              <a:ea typeface="メイリオ" panose="020B0604030504040204" pitchFamily="50" charset="-128"/>
            </a:endParaRPr>
          </a:p>
        </p:txBody>
      </p:sp>
      <p:sp>
        <p:nvSpPr>
          <p:cNvPr id="5" name="タイトル 4"/>
          <p:cNvSpPr>
            <a:spLocks noGrp="1"/>
          </p:cNvSpPr>
          <p:nvPr>
            <p:ph type="ctrTitle"/>
          </p:nvPr>
        </p:nvSpPr>
        <p:spPr>
          <a:xfrm>
            <a:off x="611560" y="260648"/>
            <a:ext cx="7772400" cy="576064"/>
          </a:xfrm>
        </p:spPr>
        <p:txBody>
          <a:bodyPr>
            <a:normAutofit/>
          </a:bodyPr>
          <a:lstStyle/>
          <a:p>
            <a:r>
              <a:rPr kumimoji="1" lang="ja-JP" altLang="en-US" sz="2000" dirty="0">
                <a:latin typeface="メイリオ" panose="020B0604030504040204" pitchFamily="50" charset="-128"/>
                <a:ea typeface="メイリオ" panose="020B0604030504040204" pitchFamily="50" charset="-128"/>
              </a:rPr>
              <a:t>（</a:t>
            </a:r>
            <a:r>
              <a:rPr kumimoji="1" lang="en-US" altLang="ja-JP" sz="2000" dirty="0">
                <a:latin typeface="メイリオ" panose="020B0604030504040204" pitchFamily="50" charset="-128"/>
                <a:ea typeface="メイリオ" panose="020B0604030504040204" pitchFamily="50" charset="-128"/>
              </a:rPr>
              <a:t>D</a:t>
            </a:r>
            <a:r>
              <a:rPr kumimoji="1" lang="ja-JP" altLang="en-US" sz="2000" dirty="0">
                <a:latin typeface="メイリオ" panose="020B0604030504040204" pitchFamily="50" charset="-128"/>
                <a:ea typeface="メイリオ" panose="020B0604030504040204" pitchFamily="50" charset="-128"/>
              </a:rPr>
              <a:t>）フィールドワーク内容</a:t>
            </a:r>
            <a:r>
              <a:rPr lang="ja-JP" altLang="en-US" sz="2000" dirty="0">
                <a:latin typeface="メイリオ" panose="020B0604030504040204" pitchFamily="50" charset="-128"/>
                <a:ea typeface="メイリオ" panose="020B0604030504040204" pitchFamily="50" charset="-128"/>
              </a:rPr>
              <a:t>－（１）敷地調査結果</a:t>
            </a:r>
            <a:endParaRPr kumimoji="1" lang="ja-JP" altLang="en-US" sz="2000" dirty="0">
              <a:latin typeface="メイリオ" panose="020B0604030504040204" pitchFamily="50" charset="-128"/>
              <a:ea typeface="メイリオ" panose="020B0604030504040204" pitchFamily="50" charset="-128"/>
            </a:endParaRPr>
          </a:p>
        </p:txBody>
      </p:sp>
      <p:sp>
        <p:nvSpPr>
          <p:cNvPr id="6" name="サブタイトル 5"/>
          <p:cNvSpPr>
            <a:spLocks noGrp="1"/>
          </p:cNvSpPr>
          <p:nvPr>
            <p:ph type="subTitle" idx="1"/>
          </p:nvPr>
        </p:nvSpPr>
        <p:spPr>
          <a:xfrm>
            <a:off x="611560" y="1124744"/>
            <a:ext cx="8208912" cy="5184576"/>
          </a:xfrm>
          <a:ln>
            <a:noFill/>
          </a:ln>
        </p:spPr>
        <p:txBody>
          <a:bodyPr>
            <a:normAutofit/>
          </a:bodyPr>
          <a:lstStyle/>
          <a:p>
            <a:pPr algn="l"/>
            <a:r>
              <a:rPr kumimoji="1" lang="ja-JP" altLang="en-US" sz="1800" dirty="0">
                <a:solidFill>
                  <a:srgbClr val="FF0000"/>
                </a:solidFill>
                <a:latin typeface="メイリオ" panose="020B0604030504040204" pitchFamily="50" charset="-128"/>
                <a:ea typeface="メイリオ" panose="020B0604030504040204" pitchFamily="50" charset="-128"/>
              </a:rPr>
              <a:t>各自の主題＝切り口、問いに関して、</a:t>
            </a:r>
            <a:r>
              <a:rPr lang="ja-JP" altLang="en-US" sz="1800" dirty="0">
                <a:solidFill>
                  <a:srgbClr val="FF0000"/>
                </a:solidFill>
                <a:latin typeface="メイリオ" panose="020B0604030504040204" pitchFamily="50" charset="-128"/>
                <a:ea typeface="メイリオ" panose="020B0604030504040204" pitchFamily="50" charset="-128"/>
              </a:rPr>
              <a:t>回答に至る証拠として</a:t>
            </a:r>
            <a:endParaRPr lang="en-US" altLang="ja-JP" sz="1800" dirty="0">
              <a:solidFill>
                <a:srgbClr val="FF0000"/>
              </a:solidFill>
              <a:latin typeface="メイリオ" panose="020B0604030504040204" pitchFamily="50" charset="-128"/>
              <a:ea typeface="メイリオ" panose="020B0604030504040204" pitchFamily="50" charset="-128"/>
            </a:endParaRPr>
          </a:p>
          <a:p>
            <a:pPr algn="l"/>
            <a:endParaRPr lang="en-US" altLang="ja-JP" sz="1800" dirty="0">
              <a:solidFill>
                <a:srgbClr val="FF0000"/>
              </a:solidFill>
              <a:latin typeface="メイリオ" panose="020B0604030504040204" pitchFamily="50" charset="-128"/>
              <a:ea typeface="メイリオ" panose="020B0604030504040204" pitchFamily="50" charset="-128"/>
            </a:endParaRPr>
          </a:p>
          <a:p>
            <a:pPr algn="l"/>
            <a:r>
              <a:rPr lang="ja-JP" altLang="en-US" sz="1800" dirty="0">
                <a:solidFill>
                  <a:srgbClr val="FF0000"/>
                </a:solidFill>
                <a:latin typeface="メイリオ" panose="020B0604030504040204" pitchFamily="50" charset="-128"/>
                <a:ea typeface="メイリオ" panose="020B0604030504040204" pitchFamily="50" charset="-128"/>
              </a:rPr>
              <a:t>各自が実際に現場で調査した内容を</a:t>
            </a:r>
            <a:endParaRPr lang="en-US" altLang="ja-JP" sz="1800" dirty="0">
              <a:solidFill>
                <a:srgbClr val="FF0000"/>
              </a:solidFill>
              <a:latin typeface="メイリオ" panose="020B0604030504040204" pitchFamily="50" charset="-128"/>
              <a:ea typeface="メイリオ" panose="020B0604030504040204" pitchFamily="50" charset="-128"/>
            </a:endParaRPr>
          </a:p>
          <a:p>
            <a:pPr algn="l"/>
            <a:r>
              <a:rPr lang="ja-JP" altLang="en-US" sz="1800" dirty="0">
                <a:solidFill>
                  <a:srgbClr val="FF0000"/>
                </a:solidFill>
                <a:latin typeface="メイリオ" panose="020B0604030504040204" pitchFamily="50" charset="-128"/>
                <a:ea typeface="メイリオ" panose="020B0604030504040204" pitchFamily="50" charset="-128"/>
              </a:rPr>
              <a:t>写真や</a:t>
            </a:r>
            <a:endParaRPr lang="en-US" altLang="ja-JP" sz="1800" dirty="0">
              <a:solidFill>
                <a:srgbClr val="FF0000"/>
              </a:solidFill>
              <a:latin typeface="メイリオ" panose="020B0604030504040204" pitchFamily="50" charset="-128"/>
              <a:ea typeface="メイリオ" panose="020B0604030504040204" pitchFamily="50" charset="-128"/>
            </a:endParaRPr>
          </a:p>
          <a:p>
            <a:pPr algn="l"/>
            <a:r>
              <a:rPr kumimoji="1" lang="ja-JP" altLang="en-US" sz="1800" dirty="0">
                <a:solidFill>
                  <a:srgbClr val="FF0000"/>
                </a:solidFill>
                <a:latin typeface="メイリオ" panose="020B0604030504040204" pitchFamily="50" charset="-128"/>
                <a:ea typeface="メイリオ" panose="020B0604030504040204" pitchFamily="50" charset="-128"/>
              </a:rPr>
              <a:t>ダイアグラム</a:t>
            </a:r>
            <a:r>
              <a:rPr lang="ja-JP" altLang="en-US" sz="1800" dirty="0">
                <a:solidFill>
                  <a:srgbClr val="FF0000"/>
                </a:solidFill>
                <a:latin typeface="メイリオ" panose="020B0604030504040204" pitchFamily="50" charset="-128"/>
                <a:ea typeface="メイリオ" panose="020B0604030504040204" pitchFamily="50" charset="-128"/>
              </a:rPr>
              <a:t>や</a:t>
            </a:r>
            <a:r>
              <a:rPr kumimoji="1" lang="ja-JP" altLang="en-US" sz="1800" dirty="0">
                <a:solidFill>
                  <a:srgbClr val="FF0000"/>
                </a:solidFill>
                <a:latin typeface="メイリオ" panose="020B0604030504040204" pitchFamily="50" charset="-128"/>
                <a:ea typeface="メイリオ" panose="020B0604030504040204" pitchFamily="50" charset="-128"/>
              </a:rPr>
              <a:t>シェ</a:t>
            </a:r>
            <a:r>
              <a:rPr lang="ja-JP" altLang="en-US" sz="1800" dirty="0">
                <a:solidFill>
                  <a:srgbClr val="FF0000"/>
                </a:solidFill>
                <a:latin typeface="メイリオ" panose="020B0604030504040204" pitchFamily="50" charset="-128"/>
                <a:ea typeface="メイリオ" panose="020B0604030504040204" pitchFamily="50" charset="-128"/>
              </a:rPr>
              <a:t>マ等の概念図</a:t>
            </a:r>
            <a:endParaRPr lang="en-US" altLang="ja-JP" sz="1800" dirty="0">
              <a:solidFill>
                <a:srgbClr val="FF0000"/>
              </a:solidFill>
              <a:latin typeface="メイリオ" panose="020B0604030504040204" pitchFamily="50" charset="-128"/>
              <a:ea typeface="メイリオ" panose="020B0604030504040204" pitchFamily="50" charset="-128"/>
            </a:endParaRPr>
          </a:p>
          <a:p>
            <a:pPr algn="l"/>
            <a:r>
              <a:rPr kumimoji="1" lang="ja-JP" altLang="en-US" sz="1800" dirty="0">
                <a:solidFill>
                  <a:srgbClr val="FF0000"/>
                </a:solidFill>
                <a:latin typeface="メイリオ" panose="020B0604030504040204" pitchFamily="50" charset="-128"/>
                <a:ea typeface="メイリオ" panose="020B0604030504040204" pitchFamily="50" charset="-128"/>
              </a:rPr>
              <a:t>を用いて、</a:t>
            </a:r>
            <a:r>
              <a:rPr lang="ja-JP" altLang="en-US" sz="1800" u="sng" dirty="0">
                <a:solidFill>
                  <a:srgbClr val="FF0000"/>
                </a:solidFill>
                <a:latin typeface="メイリオ" panose="020B0604030504040204" pitchFamily="50" charset="-128"/>
                <a:ea typeface="メイリオ" panose="020B0604030504040204" pitchFamily="50" charset="-128"/>
              </a:rPr>
              <a:t>複数ページにわたって示すこと．</a:t>
            </a:r>
            <a:endParaRPr lang="en-US" altLang="ja-JP" sz="1800" u="sng" dirty="0">
              <a:solidFill>
                <a:srgbClr val="FF0000"/>
              </a:solidFill>
              <a:latin typeface="メイリオ" panose="020B0604030504040204" pitchFamily="50" charset="-128"/>
              <a:ea typeface="メイリオ" panose="020B0604030504040204" pitchFamily="50" charset="-128"/>
            </a:endParaRPr>
          </a:p>
          <a:p>
            <a:pPr algn="l"/>
            <a:r>
              <a:rPr lang="ja-JP" altLang="en-US" sz="1800" dirty="0">
                <a:solidFill>
                  <a:srgbClr val="FF0000"/>
                </a:solidFill>
                <a:latin typeface="メイリオ" panose="020B0604030504040204" pitchFamily="50" charset="-128"/>
                <a:ea typeface="メイリオ" panose="020B0604030504040204" pitchFamily="50" charset="-128"/>
              </a:rPr>
              <a:t>→　このページから始まって何ページまでに及ぶかは各自の内容により異なる．</a:t>
            </a:r>
          </a:p>
          <a:p>
            <a:pPr algn="l"/>
            <a:endParaRPr lang="en-US" altLang="ja-JP" sz="1800" u="sng" dirty="0">
              <a:solidFill>
                <a:srgbClr val="FF0000"/>
              </a:solidFill>
              <a:latin typeface="メイリオ" panose="020B0604030504040204" pitchFamily="50" charset="-128"/>
              <a:ea typeface="メイリオ" panose="020B0604030504040204" pitchFamily="50" charset="-128"/>
            </a:endParaRPr>
          </a:p>
          <a:p>
            <a:pPr marL="285750" indent="-285750" algn="l">
              <a:buFont typeface="Arial" panose="020B0604020202020204" pitchFamily="34" charset="0"/>
              <a:buChar char="•"/>
            </a:pPr>
            <a:r>
              <a:rPr kumimoji="1" lang="ja-JP" altLang="en-US" sz="1800" dirty="0">
                <a:solidFill>
                  <a:srgbClr val="FF0000"/>
                </a:solidFill>
                <a:latin typeface="メイリオ" panose="020B0604030504040204" pitchFamily="50" charset="-128"/>
                <a:ea typeface="メイリオ" panose="020B0604030504040204" pitchFamily="50" charset="-128"/>
              </a:rPr>
              <a:t>古い写真や他者のデータについては必ず出典を記すこと．</a:t>
            </a:r>
            <a:endParaRPr kumimoji="1" lang="en-US" altLang="ja-JP" sz="1800" dirty="0">
              <a:solidFill>
                <a:srgbClr val="FF0000"/>
              </a:solidFill>
              <a:latin typeface="メイリオ" panose="020B0604030504040204" pitchFamily="50" charset="-128"/>
              <a:ea typeface="メイリオ" panose="020B0604030504040204" pitchFamily="50" charset="-128"/>
            </a:endParaRPr>
          </a:p>
          <a:p>
            <a:pPr marL="285750" indent="-285750" algn="l">
              <a:buFont typeface="Arial" panose="020B0604020202020204" pitchFamily="34" charset="0"/>
              <a:buChar char="•"/>
            </a:pPr>
            <a:r>
              <a:rPr lang="ja-JP" altLang="en-US" sz="1800" dirty="0">
                <a:solidFill>
                  <a:srgbClr val="FF0000"/>
                </a:solidFill>
                <a:latin typeface="メイリオ" panose="020B0604030504040204" pitchFamily="50" charset="-128"/>
                <a:ea typeface="メイリオ" panose="020B0604030504040204" pitchFamily="50" charset="-128"/>
              </a:rPr>
              <a:t>出典は図や写真の右下に小さく示せばよい．</a:t>
            </a:r>
            <a:endParaRPr lang="en-US" altLang="ja-JP" sz="1800" dirty="0">
              <a:solidFill>
                <a:srgbClr val="FF0000"/>
              </a:solidFill>
              <a:latin typeface="メイリオ" panose="020B0604030504040204" pitchFamily="50" charset="-128"/>
              <a:ea typeface="メイリオ" panose="020B0604030504040204" pitchFamily="50" charset="-128"/>
            </a:endParaRPr>
          </a:p>
          <a:p>
            <a:pPr marL="285750" indent="-285750" algn="l">
              <a:buFont typeface="Arial" panose="020B0604020202020204" pitchFamily="34" charset="0"/>
              <a:buChar char="•"/>
            </a:pPr>
            <a:r>
              <a:rPr lang="ja-JP" altLang="en-US" sz="1800" dirty="0">
                <a:solidFill>
                  <a:srgbClr val="FF0000"/>
                </a:solidFill>
                <a:latin typeface="メイリオ" panose="020B0604030504040204" pitchFamily="50" charset="-128"/>
                <a:ea typeface="メイリオ" panose="020B0604030504040204" pitchFamily="50" charset="-128"/>
              </a:rPr>
              <a:t>出典の書き方は（</a:t>
            </a:r>
            <a:r>
              <a:rPr lang="en-US" altLang="ja-JP" sz="1800" dirty="0">
                <a:solidFill>
                  <a:srgbClr val="FF0000"/>
                </a:solidFill>
                <a:latin typeface="メイリオ" panose="020B0604030504040204" pitchFamily="50" charset="-128"/>
                <a:ea typeface="メイリオ" panose="020B0604030504040204" pitchFamily="50" charset="-128"/>
              </a:rPr>
              <a:t>F</a:t>
            </a:r>
            <a:r>
              <a:rPr lang="ja-JP" altLang="en-US" sz="1800" dirty="0">
                <a:solidFill>
                  <a:srgbClr val="FF0000"/>
                </a:solidFill>
                <a:latin typeface="メイリオ" panose="020B0604030504040204" pitchFamily="50" charset="-128"/>
                <a:ea typeface="メイリオ" panose="020B0604030504040204" pitchFamily="50" charset="-128"/>
              </a:rPr>
              <a:t>）参考文献の表記に従う（注記の場合は、関連する情報の掲載ページも記す）こと．</a:t>
            </a:r>
            <a:endParaRPr lang="en-US" altLang="ja-JP" sz="1800" dirty="0">
              <a:solidFill>
                <a:srgbClr val="FF0000"/>
              </a:solidFill>
              <a:latin typeface="メイリオ" panose="020B0604030504040204" pitchFamily="50" charset="-128"/>
              <a:ea typeface="メイリオ" panose="020B0604030504040204" pitchFamily="50" charset="-128"/>
            </a:endParaRPr>
          </a:p>
          <a:p>
            <a:pPr marL="285750" indent="-285750" algn="l">
              <a:buFont typeface="Arial" panose="020B0604020202020204" pitchFamily="34" charset="0"/>
              <a:buChar char="•"/>
            </a:pPr>
            <a:r>
              <a:rPr lang="ja-JP" altLang="en-US" sz="1800" dirty="0">
                <a:solidFill>
                  <a:srgbClr val="FF0000"/>
                </a:solidFill>
                <a:latin typeface="メイリオ" panose="020B0604030504040204" pitchFamily="50" charset="-128"/>
                <a:ea typeface="メイリオ" panose="020B0604030504040204" pitchFamily="50" charset="-128"/>
              </a:rPr>
              <a:t>それぞれの写真や図は、自分が撮影・作成した場合は、写真・図の右下（もしくは左下）に、「筆者撮影」とか「筆者作成」と、一つ一つ必ず明記すること．</a:t>
            </a:r>
            <a:endParaRPr lang="en-US" altLang="ja-JP" sz="1800" dirty="0">
              <a:solidFill>
                <a:srgbClr val="FF0000"/>
              </a:solidFill>
              <a:latin typeface="メイリオ" panose="020B0604030504040204" pitchFamily="50" charset="-128"/>
              <a:ea typeface="メイリオ" panose="020B0604030504040204" pitchFamily="50" charset="-128"/>
            </a:endParaRPr>
          </a:p>
          <a:p>
            <a:pPr algn="l"/>
            <a:endParaRPr lang="en-US" altLang="ja-JP" sz="1600" dirty="0">
              <a:solidFill>
                <a:srgbClr val="FF0000"/>
              </a:solidFill>
              <a:latin typeface="メイリオ" panose="020B0604030504040204" pitchFamily="50" charset="-128"/>
              <a:ea typeface="メイリオ" panose="020B0604030504040204" pitchFamily="50"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11560" y="260648"/>
            <a:ext cx="7772400" cy="576064"/>
          </a:xfrm>
        </p:spPr>
        <p:txBody>
          <a:bodyPr>
            <a:normAutofit/>
          </a:bodyPr>
          <a:lstStyle/>
          <a:p>
            <a:r>
              <a:rPr kumimoji="1" lang="ja-JP" altLang="en-US" sz="2000" dirty="0">
                <a:latin typeface="メイリオ" panose="020B0604030504040204" pitchFamily="50" charset="-128"/>
                <a:ea typeface="メイリオ" panose="020B0604030504040204" pitchFamily="50" charset="-128"/>
              </a:rPr>
              <a:t>（</a:t>
            </a:r>
            <a:r>
              <a:rPr kumimoji="1" lang="en-US" altLang="ja-JP" sz="2000" dirty="0">
                <a:latin typeface="メイリオ" panose="020B0604030504040204" pitchFamily="50" charset="-128"/>
                <a:ea typeface="メイリオ" panose="020B0604030504040204" pitchFamily="50" charset="-128"/>
              </a:rPr>
              <a:t>D</a:t>
            </a:r>
            <a:r>
              <a:rPr kumimoji="1" lang="ja-JP" altLang="en-US" sz="2000" dirty="0">
                <a:latin typeface="メイリオ" panose="020B0604030504040204" pitchFamily="50" charset="-128"/>
                <a:ea typeface="メイリオ" panose="020B0604030504040204" pitchFamily="50" charset="-128"/>
              </a:rPr>
              <a:t>）フィールドワーク内容</a:t>
            </a:r>
            <a:r>
              <a:rPr lang="ja-JP" altLang="en-US" sz="2000" dirty="0">
                <a:latin typeface="メイリオ" panose="020B0604030504040204" pitchFamily="50" charset="-128"/>
                <a:ea typeface="メイリオ" panose="020B0604030504040204" pitchFamily="50" charset="-128"/>
              </a:rPr>
              <a:t>－（１）敷地調査結果</a:t>
            </a:r>
            <a:endParaRPr kumimoji="1" lang="ja-JP" altLang="en-US" sz="2000" dirty="0">
              <a:latin typeface="メイリオ" panose="020B0604030504040204" pitchFamily="50" charset="-128"/>
              <a:ea typeface="メイリオ" panose="020B0604030504040204" pitchFamily="50" charset="-128"/>
            </a:endParaRPr>
          </a:p>
        </p:txBody>
      </p:sp>
      <p:sp>
        <p:nvSpPr>
          <p:cNvPr id="9" name="スライド番号プレースホルダ 3"/>
          <p:cNvSpPr>
            <a:spLocks noGrp="1"/>
          </p:cNvSpPr>
          <p:nvPr>
            <p:ph type="sldNum" sz="quarter" idx="12"/>
          </p:nvPr>
        </p:nvSpPr>
        <p:spPr>
          <a:xfrm>
            <a:off x="6553200" y="6356350"/>
            <a:ext cx="2133600" cy="365125"/>
          </a:xfrm>
        </p:spPr>
        <p:txBody>
          <a:bodyPr/>
          <a:lstStyle/>
          <a:p>
            <a:fld id="{6B28CED7-3EE1-4DD9-A9F0-0841E22313A2}" type="slidenum">
              <a:rPr kumimoji="1" lang="ja-JP" altLang="en-US" smtClean="0">
                <a:latin typeface="メイリオ" panose="020B0604030504040204" pitchFamily="50" charset="-128"/>
                <a:ea typeface="メイリオ" panose="020B0604030504040204" pitchFamily="50" charset="-128"/>
              </a:rPr>
              <a:pPr/>
              <a:t>7</a:t>
            </a:fld>
            <a:endParaRPr kumimoji="1" lang="ja-JP" altLang="en-US" dirty="0">
              <a:latin typeface="メイリオ" panose="020B0604030504040204" pitchFamily="50" charset="-128"/>
              <a:ea typeface="メイリオ" panose="020B0604030504040204" pitchFamily="50" charset="-128"/>
            </a:endParaRPr>
          </a:p>
        </p:txBody>
      </p:sp>
      <p:grpSp>
        <p:nvGrpSpPr>
          <p:cNvPr id="16" name="グループ化 15"/>
          <p:cNvGrpSpPr/>
          <p:nvPr/>
        </p:nvGrpSpPr>
        <p:grpSpPr>
          <a:xfrm>
            <a:off x="971600" y="908721"/>
            <a:ext cx="7200800" cy="4503400"/>
            <a:chOff x="808444" y="908720"/>
            <a:chExt cx="7647524" cy="4782782"/>
          </a:xfrm>
        </p:grpSpPr>
        <p:grpSp>
          <p:nvGrpSpPr>
            <p:cNvPr id="12" name="グループ化 11"/>
            <p:cNvGrpSpPr/>
            <p:nvPr/>
          </p:nvGrpSpPr>
          <p:grpSpPr>
            <a:xfrm>
              <a:off x="808444" y="908720"/>
              <a:ext cx="7647524" cy="4153978"/>
              <a:chOff x="808444" y="1244926"/>
              <a:chExt cx="7647524" cy="4153978"/>
            </a:xfrm>
          </p:grpSpPr>
          <p:sp>
            <p:nvSpPr>
              <p:cNvPr id="10" name="正方形/長方形 9"/>
              <p:cNvSpPr/>
              <p:nvPr/>
            </p:nvSpPr>
            <p:spPr>
              <a:xfrm>
                <a:off x="808444" y="1244926"/>
                <a:ext cx="3115484" cy="4153978"/>
              </a:xfrm>
              <a:prstGeom prst="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FF0000"/>
                    </a:solidFill>
                    <a:latin typeface="メイリオ" panose="020B0604030504040204" pitchFamily="50" charset="-128"/>
                    <a:ea typeface="メイリオ" panose="020B0604030504040204" pitchFamily="50" charset="-128"/>
                  </a:rPr>
                  <a:t>Image</a:t>
                </a:r>
              </a:p>
              <a:p>
                <a:pPr algn="ct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dirty="0">
                    <a:solidFill>
                      <a:srgbClr val="FF0000"/>
                    </a:solidFill>
                    <a:latin typeface="メイリオ" panose="020B0604030504040204" pitchFamily="50" charset="-128"/>
                    <a:ea typeface="メイリオ" panose="020B0604030504040204" pitchFamily="50" charset="-128"/>
                  </a:rPr>
                  <a:t>（</a:t>
                </a:r>
                <a:r>
                  <a:rPr lang="en-US" altLang="ja-JP" dirty="0">
                    <a:solidFill>
                      <a:srgbClr val="FF0000"/>
                    </a:solidFill>
                    <a:latin typeface="メイリオ" panose="020B0604030504040204" pitchFamily="50" charset="-128"/>
                    <a:ea typeface="メイリオ" panose="020B0604030504040204" pitchFamily="50" charset="-128"/>
                  </a:rPr>
                  <a:t>D)</a:t>
                </a:r>
                <a:r>
                  <a:rPr lang="ja-JP" altLang="en-US" dirty="0">
                    <a:solidFill>
                      <a:srgbClr val="FF0000"/>
                    </a:solidFill>
                    <a:latin typeface="メイリオ" panose="020B0604030504040204" pitchFamily="50" charset="-128"/>
                    <a:ea typeface="メイリオ" panose="020B0604030504040204" pitchFamily="50" charset="-128"/>
                  </a:rPr>
                  <a:t>－（１）現地調査において得られた</a:t>
                </a: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dirty="0">
                    <a:solidFill>
                      <a:srgbClr val="FF0000"/>
                    </a:solidFill>
                    <a:latin typeface="メイリオ" panose="020B0604030504040204" pitchFamily="50" charset="-128"/>
                    <a:ea typeface="メイリオ" panose="020B0604030504040204" pitchFamily="50" charset="-128"/>
                  </a:rPr>
                  <a:t>各自の主題＝切り口</a:t>
                </a: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dirty="0">
                    <a:solidFill>
                      <a:srgbClr val="FF0000"/>
                    </a:solidFill>
                    <a:latin typeface="メイリオ" panose="020B0604030504040204" pitchFamily="50" charset="-128"/>
                    <a:ea typeface="メイリオ" panose="020B0604030504040204" pitchFamily="50" charset="-128"/>
                  </a:rPr>
                  <a:t>に関連する</a:t>
                </a: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dirty="0">
                    <a:solidFill>
                      <a:srgbClr val="FF0000"/>
                    </a:solidFill>
                    <a:latin typeface="メイリオ" panose="020B0604030504040204" pitchFamily="50" charset="-128"/>
                    <a:ea typeface="メイリオ" panose="020B0604030504040204" pitchFamily="50" charset="-128"/>
                  </a:rPr>
                  <a:t>画像やデータなど</a:t>
                </a: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dirty="0">
                    <a:solidFill>
                      <a:srgbClr val="FF0000"/>
                    </a:solidFill>
                    <a:latin typeface="メイリオ" panose="020B0604030504040204" pitchFamily="50" charset="-128"/>
                    <a:ea typeface="メイリオ" panose="020B0604030504040204" pitchFamily="50" charset="-128"/>
                  </a:rPr>
                  <a:t>を貼り付ける</a:t>
                </a:r>
                <a:endParaRPr lang="en-US" altLang="ja-JP" dirty="0">
                  <a:solidFill>
                    <a:srgbClr val="FF0000"/>
                  </a:solidFill>
                  <a:latin typeface="メイリオ" panose="020B0604030504040204" pitchFamily="50" charset="-128"/>
                  <a:ea typeface="メイリオ" panose="020B0604030504040204" pitchFamily="50" charset="-128"/>
                </a:endParaRPr>
              </a:p>
              <a:p>
                <a:pPr algn="ct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sz="1600" dirty="0">
                    <a:solidFill>
                      <a:srgbClr val="00B050"/>
                    </a:solidFill>
                    <a:latin typeface="メイリオ" panose="020B0604030504040204" pitchFamily="50" charset="-128"/>
                    <a:ea typeface="メイリオ" panose="020B0604030504040204" pitchFamily="50" charset="-128"/>
                  </a:rPr>
                  <a:t>写真は、構図の水平・垂直</a:t>
                </a:r>
                <a:endParaRPr lang="en-US" altLang="ja-JP" sz="1600" dirty="0">
                  <a:solidFill>
                    <a:srgbClr val="00B050"/>
                  </a:solidFill>
                  <a:latin typeface="メイリオ" panose="020B0604030504040204" pitchFamily="50" charset="-128"/>
                  <a:ea typeface="メイリオ" panose="020B0604030504040204" pitchFamily="50" charset="-128"/>
                </a:endParaRPr>
              </a:p>
              <a:p>
                <a:pPr algn="ctr"/>
                <a:r>
                  <a:rPr lang="ja-JP" altLang="en-US" sz="1600" dirty="0">
                    <a:solidFill>
                      <a:srgbClr val="00B050"/>
                    </a:solidFill>
                    <a:latin typeface="メイリオ" panose="020B0604030504040204" pitchFamily="50" charset="-128"/>
                    <a:ea typeface="メイリオ" panose="020B0604030504040204" pitchFamily="50" charset="-128"/>
                  </a:rPr>
                  <a:t>を意識する</a:t>
                </a:r>
              </a:p>
            </p:txBody>
          </p:sp>
          <p:sp>
            <p:nvSpPr>
              <p:cNvPr id="8" name="正方形/長方形 7"/>
              <p:cNvSpPr/>
              <p:nvPr/>
            </p:nvSpPr>
            <p:spPr>
              <a:xfrm>
                <a:off x="4283968" y="1244926"/>
                <a:ext cx="4172000" cy="3120178"/>
              </a:xfrm>
              <a:prstGeom prst="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rgbClr val="FF0000"/>
                  </a:solidFill>
                  <a:latin typeface="メイリオ" panose="020B0604030504040204" pitchFamily="50" charset="-128"/>
                  <a:ea typeface="メイリオ" panose="020B0604030504040204" pitchFamily="50" charset="-128"/>
                </a:endParaRPr>
              </a:p>
              <a:p>
                <a:pPr algn="ct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en-US" altLang="ja-JP" dirty="0">
                    <a:solidFill>
                      <a:srgbClr val="FF0000"/>
                    </a:solidFill>
                    <a:latin typeface="メイリオ" panose="020B0604030504040204" pitchFamily="50" charset="-128"/>
                    <a:ea typeface="メイリオ" panose="020B0604030504040204" pitchFamily="50" charset="-128"/>
                  </a:rPr>
                  <a:t>Image</a:t>
                </a:r>
              </a:p>
              <a:p>
                <a:pPr algn="ct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dirty="0">
                    <a:solidFill>
                      <a:srgbClr val="FF0000"/>
                    </a:solidFill>
                    <a:latin typeface="メイリオ" panose="020B0604030504040204" pitchFamily="50" charset="-128"/>
                    <a:ea typeface="メイリオ" panose="020B0604030504040204" pitchFamily="50" charset="-128"/>
                  </a:rPr>
                  <a:t>（</a:t>
                </a:r>
                <a:r>
                  <a:rPr lang="en-US" altLang="ja-JP" dirty="0">
                    <a:solidFill>
                      <a:srgbClr val="FF0000"/>
                    </a:solidFill>
                    <a:latin typeface="メイリオ" panose="020B0604030504040204" pitchFamily="50" charset="-128"/>
                    <a:ea typeface="メイリオ" panose="020B0604030504040204" pitchFamily="50" charset="-128"/>
                  </a:rPr>
                  <a:t>D)</a:t>
                </a:r>
                <a:r>
                  <a:rPr lang="ja-JP" altLang="en-US" dirty="0">
                    <a:solidFill>
                      <a:srgbClr val="FF0000"/>
                    </a:solidFill>
                    <a:latin typeface="メイリオ" panose="020B0604030504040204" pitchFamily="50" charset="-128"/>
                    <a:ea typeface="メイリオ" panose="020B0604030504040204" pitchFamily="50" charset="-128"/>
                  </a:rPr>
                  <a:t>－（１）現地調査において得られた</a:t>
                </a: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dirty="0">
                    <a:solidFill>
                      <a:srgbClr val="FF0000"/>
                    </a:solidFill>
                    <a:latin typeface="メイリオ" panose="020B0604030504040204" pitchFamily="50" charset="-128"/>
                    <a:ea typeface="メイリオ" panose="020B0604030504040204" pitchFamily="50" charset="-128"/>
                  </a:rPr>
                  <a:t>各自の主題＝切り口に関連する</a:t>
                </a: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dirty="0">
                    <a:solidFill>
                      <a:srgbClr val="FF0000"/>
                    </a:solidFill>
                    <a:latin typeface="メイリオ" panose="020B0604030504040204" pitchFamily="50" charset="-128"/>
                    <a:ea typeface="メイリオ" panose="020B0604030504040204" pitchFamily="50" charset="-128"/>
                  </a:rPr>
                  <a:t>画像やデータなど</a:t>
                </a: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dirty="0">
                    <a:solidFill>
                      <a:srgbClr val="FF0000"/>
                    </a:solidFill>
                    <a:latin typeface="メイリオ" panose="020B0604030504040204" pitchFamily="50" charset="-128"/>
                    <a:ea typeface="メイリオ" panose="020B0604030504040204" pitchFamily="50" charset="-128"/>
                  </a:rPr>
                  <a:t>を貼り付ける</a:t>
                </a:r>
                <a:endParaRPr lang="en-US" altLang="ja-JP" dirty="0">
                  <a:solidFill>
                    <a:srgbClr val="FF0000"/>
                  </a:solidFill>
                  <a:latin typeface="メイリオ" panose="020B0604030504040204" pitchFamily="50" charset="-128"/>
                  <a:ea typeface="メイリオ" panose="020B0604030504040204" pitchFamily="50" charset="-128"/>
                </a:endParaRPr>
              </a:p>
              <a:p>
                <a:pPr algn="ct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dirty="0">
                    <a:solidFill>
                      <a:srgbClr val="00B050"/>
                    </a:solidFill>
                    <a:latin typeface="メイリオ" panose="020B0604030504040204" pitchFamily="50" charset="-128"/>
                    <a:ea typeface="メイリオ" panose="020B0604030504040204" pitchFamily="50" charset="-128"/>
                  </a:rPr>
                  <a:t>写真は、構図の水平・垂直</a:t>
                </a:r>
                <a:endParaRPr lang="en-US" altLang="ja-JP" dirty="0">
                  <a:solidFill>
                    <a:srgbClr val="00B050"/>
                  </a:solidFill>
                  <a:latin typeface="メイリオ" panose="020B0604030504040204" pitchFamily="50" charset="-128"/>
                  <a:ea typeface="メイリオ" panose="020B0604030504040204" pitchFamily="50" charset="-128"/>
                </a:endParaRPr>
              </a:p>
              <a:p>
                <a:pPr algn="ctr"/>
                <a:r>
                  <a:rPr lang="ja-JP" altLang="en-US" dirty="0">
                    <a:solidFill>
                      <a:srgbClr val="00B050"/>
                    </a:solidFill>
                    <a:latin typeface="メイリオ" panose="020B0604030504040204" pitchFamily="50" charset="-128"/>
                    <a:ea typeface="メイリオ" panose="020B0604030504040204" pitchFamily="50" charset="-128"/>
                  </a:rPr>
                  <a:t>を意識する</a:t>
                </a:r>
              </a:p>
              <a:p>
                <a:pPr algn="ctr"/>
                <a:endParaRPr lang="ja-JP" altLang="en-US" dirty="0">
                  <a:solidFill>
                    <a:srgbClr val="FF0000"/>
                  </a:solidFill>
                  <a:latin typeface="メイリオ" panose="020B0604030504040204" pitchFamily="50" charset="-128"/>
                  <a:ea typeface="メイリオ" panose="020B0604030504040204" pitchFamily="50" charset="-128"/>
                </a:endParaRPr>
              </a:p>
              <a:p>
                <a:pPr algn="ctr"/>
                <a:endParaRPr lang="ja-JP" altLang="en-US" dirty="0">
                  <a:solidFill>
                    <a:srgbClr val="FF0000"/>
                  </a:solidFill>
                  <a:latin typeface="メイリオ" panose="020B0604030504040204" pitchFamily="50" charset="-128"/>
                  <a:ea typeface="メイリオ" panose="020B0604030504040204" pitchFamily="50" charset="-128"/>
                </a:endParaRPr>
              </a:p>
            </p:txBody>
          </p:sp>
        </p:grpSp>
        <p:sp>
          <p:nvSpPr>
            <p:cNvPr id="13" name="テキスト ボックス 12"/>
            <p:cNvSpPr txBox="1"/>
            <p:nvPr/>
          </p:nvSpPr>
          <p:spPr>
            <a:xfrm>
              <a:off x="808444" y="5135822"/>
              <a:ext cx="3115483" cy="555680"/>
            </a:xfrm>
            <a:prstGeom prst="rect">
              <a:avLst/>
            </a:prstGeom>
            <a:noFill/>
          </p:spPr>
          <p:txBody>
            <a:bodyPr wrap="square" rtlCol="0">
              <a:spAutoFit/>
            </a:bodyPr>
            <a:lstStyle/>
            <a:p>
              <a:pPr algn="ctr"/>
              <a:r>
                <a:rPr kumimoji="1" lang="ja-JP" altLang="en-US" sz="1400" dirty="0">
                  <a:solidFill>
                    <a:srgbClr val="FF0000"/>
                  </a:solidFill>
                  <a:latin typeface="メイリオ" panose="020B0604030504040204" pitchFamily="50" charset="-128"/>
                  <a:ea typeface="メイリオ" panose="020B0604030504040204" pitchFamily="50" charset="-128"/>
                </a:rPr>
                <a:t>ここにキャプションと出典</a:t>
              </a:r>
              <a:endParaRPr kumimoji="1" lang="en-US" altLang="ja-JP" sz="1400" dirty="0">
                <a:solidFill>
                  <a:srgbClr val="FF0000"/>
                </a:solidFill>
                <a:latin typeface="メイリオ" panose="020B0604030504040204" pitchFamily="50" charset="-128"/>
                <a:ea typeface="メイリオ" panose="020B0604030504040204" pitchFamily="50" charset="-128"/>
              </a:endParaRPr>
            </a:p>
            <a:p>
              <a:pPr algn="ctr"/>
              <a:r>
                <a:rPr kumimoji="1" lang="ja-JP" altLang="en-US" sz="1400" dirty="0">
                  <a:solidFill>
                    <a:srgbClr val="FF0000"/>
                  </a:solidFill>
                  <a:latin typeface="メイリオ" panose="020B0604030504040204" pitchFamily="50" charset="-128"/>
                  <a:ea typeface="メイリオ" panose="020B0604030504040204" pitchFamily="50" charset="-128"/>
                </a:rPr>
                <a:t>を記入する</a:t>
              </a:r>
              <a:endParaRPr kumimoji="1" lang="en-US" altLang="ja-JP" sz="1400" dirty="0">
                <a:solidFill>
                  <a:srgbClr val="FF0000"/>
                </a:solidFill>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4272710" y="4104304"/>
              <a:ext cx="4183258" cy="326871"/>
            </a:xfrm>
            <a:prstGeom prst="rect">
              <a:avLst/>
            </a:prstGeom>
            <a:noFill/>
          </p:spPr>
          <p:txBody>
            <a:bodyPr wrap="square" rtlCol="0">
              <a:spAutoFit/>
            </a:bodyPr>
            <a:lstStyle/>
            <a:p>
              <a:pPr algn="ctr"/>
              <a:r>
                <a:rPr kumimoji="1" lang="ja-JP" altLang="en-US" sz="1400" dirty="0">
                  <a:solidFill>
                    <a:srgbClr val="FF0000"/>
                  </a:solidFill>
                  <a:latin typeface="メイリオ" panose="020B0604030504040204" pitchFamily="50" charset="-128"/>
                  <a:ea typeface="メイリオ" panose="020B0604030504040204" pitchFamily="50" charset="-128"/>
                </a:rPr>
                <a:t>ここにキャプションと出典を記入する</a:t>
              </a:r>
              <a:endParaRPr kumimoji="1" lang="en-US" altLang="ja-JP" sz="1400" dirty="0">
                <a:solidFill>
                  <a:srgbClr val="FF0000"/>
                </a:solidFill>
                <a:latin typeface="メイリオ" panose="020B0604030504040204" pitchFamily="50" charset="-128"/>
                <a:ea typeface="メイリオ" panose="020B0604030504040204" pitchFamily="50" charset="-128"/>
              </a:endParaRPr>
            </a:p>
          </p:txBody>
        </p:sp>
      </p:grpSp>
      <p:sp>
        <p:nvSpPr>
          <p:cNvPr id="15" name="テキスト ボックス 14"/>
          <p:cNvSpPr txBox="1"/>
          <p:nvPr/>
        </p:nvSpPr>
        <p:spPr>
          <a:xfrm>
            <a:off x="827584" y="5530032"/>
            <a:ext cx="7723996" cy="584775"/>
          </a:xfrm>
          <a:prstGeom prst="rect">
            <a:avLst/>
          </a:prstGeom>
          <a:noFill/>
          <a:ln>
            <a:solidFill>
              <a:schemeClr val="tx1"/>
            </a:solidFill>
          </a:ln>
        </p:spPr>
        <p:txBody>
          <a:bodyPr wrap="square" rtlCol="0">
            <a:spAutoFit/>
          </a:bodyPr>
          <a:lstStyle/>
          <a:p>
            <a:r>
              <a:rPr kumimoji="1" lang="ja-JP" altLang="en-US" sz="1600" dirty="0">
                <a:solidFill>
                  <a:srgbClr val="FF0000"/>
                </a:solidFill>
                <a:latin typeface="メイリオ" panose="020B0604030504040204" pitchFamily="50" charset="-128"/>
                <a:ea typeface="メイリオ" panose="020B0604030504040204" pitchFamily="50" charset="-128"/>
              </a:rPr>
              <a:t>このページに貼り付けた画像やデータによって、（</a:t>
            </a:r>
            <a:r>
              <a:rPr kumimoji="1" lang="en-US" altLang="ja-JP" sz="1600" dirty="0">
                <a:solidFill>
                  <a:srgbClr val="FF0000"/>
                </a:solidFill>
                <a:latin typeface="メイリオ" panose="020B0604030504040204" pitchFamily="50" charset="-128"/>
                <a:ea typeface="メイリオ" panose="020B0604030504040204" pitchFamily="50" charset="-128"/>
              </a:rPr>
              <a:t>D)-(1)</a:t>
            </a:r>
            <a:r>
              <a:rPr kumimoji="1" lang="ja-JP" altLang="en-US" sz="1600" dirty="0">
                <a:solidFill>
                  <a:srgbClr val="FF0000"/>
                </a:solidFill>
                <a:latin typeface="メイリオ" panose="020B0604030504040204" pitchFamily="50" charset="-128"/>
                <a:ea typeface="メイリオ" panose="020B0604030504040204" pitchFamily="50" charset="-128"/>
              </a:rPr>
              <a:t>現地調査の結果として、各自の主題＝切り口に関連して、どのようなことが言えるのかを簡潔にまとめる．</a:t>
            </a:r>
          </a:p>
        </p:txBody>
      </p:sp>
      <p:sp>
        <p:nvSpPr>
          <p:cNvPr id="18" name="左右矢印 17"/>
          <p:cNvSpPr/>
          <p:nvPr/>
        </p:nvSpPr>
        <p:spPr>
          <a:xfrm>
            <a:off x="0" y="1772816"/>
            <a:ext cx="971600" cy="216024"/>
          </a:xfrm>
          <a:prstGeom prst="lef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9" name="左右矢印 18"/>
          <p:cNvSpPr/>
          <p:nvPr/>
        </p:nvSpPr>
        <p:spPr>
          <a:xfrm>
            <a:off x="8172400" y="1734670"/>
            <a:ext cx="971600" cy="216024"/>
          </a:xfrm>
          <a:prstGeom prst="lef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21" name="左右矢印 20"/>
          <p:cNvSpPr/>
          <p:nvPr/>
        </p:nvSpPr>
        <p:spPr>
          <a:xfrm>
            <a:off x="3905095" y="1772816"/>
            <a:ext cx="339009" cy="216024"/>
          </a:xfrm>
          <a:prstGeom prst="leftRightArrow">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grpSp>
        <p:nvGrpSpPr>
          <p:cNvPr id="24" name="グループ化 23"/>
          <p:cNvGrpSpPr/>
          <p:nvPr/>
        </p:nvGrpSpPr>
        <p:grpSpPr>
          <a:xfrm>
            <a:off x="1645297" y="6237312"/>
            <a:ext cx="6697259" cy="523220"/>
            <a:chOff x="1645297" y="6157403"/>
            <a:chExt cx="6697259" cy="523220"/>
          </a:xfrm>
        </p:grpSpPr>
        <p:sp>
          <p:nvSpPr>
            <p:cNvPr id="17" name="テキスト ボックス 16"/>
            <p:cNvSpPr txBox="1"/>
            <p:nvPr/>
          </p:nvSpPr>
          <p:spPr>
            <a:xfrm>
              <a:off x="2771800" y="6157403"/>
              <a:ext cx="5570756" cy="523220"/>
            </a:xfrm>
            <a:prstGeom prst="rect">
              <a:avLst/>
            </a:prstGeom>
            <a:noFill/>
          </p:spPr>
          <p:txBody>
            <a:bodyPr wrap="none" rtlCol="0">
              <a:spAutoFit/>
            </a:bodyPr>
            <a:lstStyle/>
            <a:p>
              <a:r>
                <a:rPr kumimoji="1" lang="ja-JP" altLang="en-US" sz="1400" dirty="0">
                  <a:solidFill>
                    <a:srgbClr val="00B050"/>
                  </a:solidFill>
                  <a:latin typeface="メイリオ" panose="020B0604030504040204" pitchFamily="50" charset="-128"/>
                  <a:ea typeface="メイリオ" panose="020B0604030504040204" pitchFamily="50" charset="-128"/>
                </a:rPr>
                <a:t>左右のマージンを均等にそろえる。</a:t>
              </a:r>
              <a:endParaRPr kumimoji="1" lang="en-US" altLang="ja-JP" sz="1400" dirty="0">
                <a:solidFill>
                  <a:srgbClr val="00B050"/>
                </a:solidFill>
                <a:latin typeface="メイリオ" panose="020B0604030504040204" pitchFamily="50" charset="-128"/>
                <a:ea typeface="メイリオ" panose="020B0604030504040204" pitchFamily="50" charset="-128"/>
              </a:endParaRPr>
            </a:p>
            <a:p>
              <a:r>
                <a:rPr kumimoji="1" lang="ja-JP" altLang="en-US" sz="1400" dirty="0">
                  <a:solidFill>
                    <a:srgbClr val="00B050"/>
                  </a:solidFill>
                  <a:latin typeface="メイリオ" panose="020B0604030504040204" pitchFamily="50" charset="-128"/>
                  <a:ea typeface="メイリオ" panose="020B0604030504040204" pitchFamily="50" charset="-128"/>
                </a:rPr>
                <a:t>センターのマージンは両サイドより狭い方が引き締まって見える．</a:t>
              </a:r>
            </a:p>
          </p:txBody>
        </p:sp>
        <p:sp>
          <p:nvSpPr>
            <p:cNvPr id="20" name="左右矢印 19"/>
            <p:cNvSpPr/>
            <p:nvPr/>
          </p:nvSpPr>
          <p:spPr>
            <a:xfrm>
              <a:off x="1645297" y="6175315"/>
              <a:ext cx="971600" cy="216024"/>
            </a:xfrm>
            <a:prstGeom prst="lef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22" name="左右矢印 21"/>
            <p:cNvSpPr/>
            <p:nvPr/>
          </p:nvSpPr>
          <p:spPr>
            <a:xfrm>
              <a:off x="2268842" y="6459196"/>
              <a:ext cx="339009" cy="216024"/>
            </a:xfrm>
            <a:prstGeom prst="leftRightArrow">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grpSp>
      <p:sp>
        <p:nvSpPr>
          <p:cNvPr id="25" name="テキスト ボックス 24"/>
          <p:cNvSpPr txBox="1"/>
          <p:nvPr/>
        </p:nvSpPr>
        <p:spPr>
          <a:xfrm>
            <a:off x="4152543" y="4176663"/>
            <a:ext cx="4801314" cy="1384995"/>
          </a:xfrm>
          <a:prstGeom prst="rect">
            <a:avLst/>
          </a:prstGeom>
          <a:noFill/>
        </p:spPr>
        <p:txBody>
          <a:bodyPr wrap="none" rtlCol="0">
            <a:spAutoFit/>
          </a:bodyPr>
          <a:lstStyle/>
          <a:p>
            <a:r>
              <a:rPr lang="ja-JP" altLang="en-US" sz="1200" dirty="0">
                <a:solidFill>
                  <a:srgbClr val="00B0F0"/>
                </a:solidFill>
                <a:latin typeface="メイリオ" panose="020B0604030504040204" pitchFamily="50" charset="-128"/>
                <a:ea typeface="メイリオ" panose="020B0604030504040204" pitchFamily="50" charset="-128"/>
              </a:rPr>
              <a:t>キャプション＝図のタイトル・説明</a:t>
            </a:r>
            <a:endParaRPr lang="en-US" altLang="ja-JP" sz="1200" dirty="0">
              <a:solidFill>
                <a:srgbClr val="00B0F0"/>
              </a:solidFill>
              <a:latin typeface="メイリオ" panose="020B0604030504040204" pitchFamily="50" charset="-128"/>
              <a:ea typeface="メイリオ" panose="020B0604030504040204" pitchFamily="50" charset="-128"/>
            </a:endParaRPr>
          </a:p>
          <a:p>
            <a:r>
              <a:rPr lang="ja-JP" altLang="en-US" sz="1200" dirty="0">
                <a:solidFill>
                  <a:srgbClr val="00B0F0"/>
                </a:solidFill>
                <a:latin typeface="メイリオ" panose="020B0604030504040204" pitchFamily="50" charset="-128"/>
                <a:ea typeface="メイリオ" panose="020B0604030504040204" pitchFamily="50" charset="-128"/>
              </a:rPr>
              <a:t>→　写真や図の場合は下に、表の場合は上に置く．</a:t>
            </a:r>
            <a:endParaRPr lang="en-US" altLang="ja-JP" sz="1200" dirty="0">
              <a:solidFill>
                <a:srgbClr val="00B0F0"/>
              </a:solidFill>
              <a:latin typeface="メイリオ" panose="020B0604030504040204" pitchFamily="50" charset="-128"/>
              <a:ea typeface="メイリオ" panose="020B0604030504040204" pitchFamily="50" charset="-128"/>
            </a:endParaRPr>
          </a:p>
          <a:p>
            <a:endParaRPr lang="en-US" altLang="ja-JP" sz="1200" dirty="0">
              <a:solidFill>
                <a:srgbClr val="00B0F0"/>
              </a:solidFill>
              <a:latin typeface="メイリオ" panose="020B0604030504040204" pitchFamily="50" charset="-128"/>
              <a:ea typeface="メイリオ" panose="020B0604030504040204" pitchFamily="50" charset="-128"/>
            </a:endParaRPr>
          </a:p>
          <a:p>
            <a:r>
              <a:rPr lang="ja-JP" altLang="en-US" sz="1200" dirty="0">
                <a:solidFill>
                  <a:srgbClr val="00B0F0"/>
                </a:solidFill>
                <a:latin typeface="メイリオ" panose="020B0604030504040204" pitchFamily="50" charset="-128"/>
                <a:ea typeface="メイリオ" panose="020B0604030504040204" pitchFamily="50" charset="-128"/>
              </a:rPr>
              <a:t>出典＝図やデータの出所</a:t>
            </a:r>
            <a:endParaRPr lang="en-US" altLang="ja-JP" sz="1200" dirty="0">
              <a:solidFill>
                <a:srgbClr val="00B0F0"/>
              </a:solidFill>
              <a:latin typeface="メイリオ" panose="020B0604030504040204" pitchFamily="50" charset="-128"/>
              <a:ea typeface="メイリオ" panose="020B0604030504040204" pitchFamily="50" charset="-128"/>
            </a:endParaRPr>
          </a:p>
          <a:p>
            <a:r>
              <a:rPr lang="ja-JP" altLang="en-US" sz="1200" dirty="0">
                <a:solidFill>
                  <a:srgbClr val="00B0F0"/>
                </a:solidFill>
                <a:latin typeface="メイリオ" panose="020B0604030504040204" pitchFamily="50" charset="-128"/>
                <a:ea typeface="メイリオ" panose="020B0604030504040204" pitchFamily="50" charset="-128"/>
              </a:rPr>
              <a:t>→　自分で撮ったものは「筆者撮影」と記す。</a:t>
            </a:r>
            <a:endParaRPr lang="en-US" altLang="ja-JP" sz="1200" dirty="0">
              <a:solidFill>
                <a:srgbClr val="00B0F0"/>
              </a:solidFill>
              <a:latin typeface="メイリオ" panose="020B0604030504040204" pitchFamily="50" charset="-128"/>
              <a:ea typeface="メイリオ" panose="020B0604030504040204" pitchFamily="50" charset="-128"/>
            </a:endParaRPr>
          </a:p>
          <a:p>
            <a:r>
              <a:rPr lang="ja-JP" altLang="en-US" sz="1200" dirty="0">
                <a:solidFill>
                  <a:srgbClr val="00B0F0"/>
                </a:solidFill>
                <a:latin typeface="メイリオ" panose="020B0604030504040204" pitchFamily="50" charset="-128"/>
                <a:ea typeface="メイリオ" panose="020B0604030504040204" pitchFamily="50" charset="-128"/>
              </a:rPr>
              <a:t>→　</a:t>
            </a:r>
            <a:r>
              <a:rPr kumimoji="1" lang="ja-JP" altLang="en-US" sz="1200" dirty="0">
                <a:solidFill>
                  <a:srgbClr val="00B0F0"/>
                </a:solidFill>
                <a:latin typeface="メイリオ" panose="020B0604030504040204" pitchFamily="50" charset="-128"/>
                <a:ea typeface="メイリオ" panose="020B0604030504040204" pitchFamily="50" charset="-128"/>
              </a:rPr>
              <a:t>同じ出典のものが数ケある場合は、まとめて「全て筆者撮影」</a:t>
            </a:r>
            <a:endParaRPr kumimoji="1" lang="en-US" altLang="ja-JP" sz="1200" dirty="0">
              <a:solidFill>
                <a:srgbClr val="00B0F0"/>
              </a:solidFill>
              <a:latin typeface="メイリオ" panose="020B0604030504040204" pitchFamily="50" charset="-128"/>
              <a:ea typeface="メイリオ" panose="020B0604030504040204" pitchFamily="50" charset="-128"/>
            </a:endParaRPr>
          </a:p>
          <a:p>
            <a:r>
              <a:rPr lang="ja-JP" altLang="en-US" sz="1200" dirty="0">
                <a:solidFill>
                  <a:srgbClr val="00B0F0"/>
                </a:solidFill>
                <a:latin typeface="メイリオ" panose="020B0604030504040204" pitchFamily="50" charset="-128"/>
                <a:ea typeface="メイリオ" panose="020B0604030504040204" pitchFamily="50" charset="-128"/>
              </a:rPr>
              <a:t>　　</a:t>
            </a:r>
            <a:r>
              <a:rPr kumimoji="1" lang="ja-JP" altLang="en-US" sz="1200" dirty="0">
                <a:solidFill>
                  <a:srgbClr val="00B0F0"/>
                </a:solidFill>
                <a:latin typeface="メイリオ" panose="020B0604030504040204" pitchFamily="50" charset="-128"/>
                <a:ea typeface="メイリオ" panose="020B0604030504040204" pitchFamily="50" charset="-128"/>
              </a:rPr>
              <a:t>などとする．</a:t>
            </a:r>
          </a:p>
        </p:txBody>
      </p:sp>
      <p:cxnSp>
        <p:nvCxnSpPr>
          <p:cNvPr id="27" name="直線コネクタ 26"/>
          <p:cNvCxnSpPr/>
          <p:nvPr/>
        </p:nvCxnSpPr>
        <p:spPr>
          <a:xfrm>
            <a:off x="0" y="908721"/>
            <a:ext cx="9144000" cy="0"/>
          </a:xfrm>
          <a:prstGeom prst="line">
            <a:avLst/>
          </a:prstGeom>
          <a:ln w="158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7491943" y="189818"/>
            <a:ext cx="1360913" cy="646331"/>
          </a:xfrm>
          <a:prstGeom prst="rect">
            <a:avLst/>
          </a:prstGeom>
          <a:noFill/>
        </p:spPr>
        <p:txBody>
          <a:bodyPr wrap="square" rtlCol="0">
            <a:spAutoFit/>
          </a:bodyPr>
          <a:lstStyle/>
          <a:p>
            <a:r>
              <a:rPr kumimoji="1" lang="ja-JP" altLang="en-US" sz="1200" dirty="0">
                <a:solidFill>
                  <a:srgbClr val="00B050"/>
                </a:solidFill>
                <a:latin typeface="メイリオ" panose="020B0604030504040204" pitchFamily="50" charset="-128"/>
                <a:ea typeface="メイリオ" panose="020B0604030504040204" pitchFamily="50" charset="-128"/>
              </a:rPr>
              <a:t>図のエッジ（この頁では上部）をそろえる</a:t>
            </a:r>
          </a:p>
        </p:txBody>
      </p:sp>
      <p:sp>
        <p:nvSpPr>
          <p:cNvPr id="29" name="テキスト ボックス 28"/>
          <p:cNvSpPr txBox="1"/>
          <p:nvPr/>
        </p:nvSpPr>
        <p:spPr>
          <a:xfrm>
            <a:off x="-69771" y="2452106"/>
            <a:ext cx="1107996" cy="1938992"/>
          </a:xfrm>
          <a:prstGeom prst="rect">
            <a:avLst/>
          </a:prstGeom>
          <a:noFill/>
        </p:spPr>
        <p:txBody>
          <a:bodyPr vert="eaVert" wrap="none" rtlCol="0">
            <a:spAutoFit/>
          </a:bodyPr>
          <a:lstStyle/>
          <a:p>
            <a:r>
              <a:rPr kumimoji="1" lang="ja-JP" altLang="en-US" sz="1200" dirty="0">
                <a:solidFill>
                  <a:srgbClr val="00B0F0"/>
                </a:solidFill>
                <a:latin typeface="メイリオ" panose="020B0604030504040204" pitchFamily="50" charset="-128"/>
                <a:ea typeface="メイリオ" panose="020B0604030504040204" pitchFamily="50" charset="-128"/>
              </a:rPr>
              <a:t>これらの例を参照して、</a:t>
            </a:r>
            <a:endParaRPr kumimoji="1" lang="en-US" altLang="ja-JP" sz="1200" dirty="0">
              <a:solidFill>
                <a:srgbClr val="00B0F0"/>
              </a:solidFill>
              <a:latin typeface="メイリオ" panose="020B0604030504040204" pitchFamily="50" charset="-128"/>
              <a:ea typeface="メイリオ" panose="020B0604030504040204" pitchFamily="50" charset="-128"/>
            </a:endParaRPr>
          </a:p>
          <a:p>
            <a:r>
              <a:rPr kumimoji="1" lang="ja-JP" altLang="en-US" sz="1200" dirty="0">
                <a:solidFill>
                  <a:srgbClr val="00B0F0"/>
                </a:solidFill>
                <a:latin typeface="メイリオ" panose="020B0604030504040204" pitchFamily="50" charset="-128"/>
                <a:ea typeface="メイリオ" panose="020B0604030504040204" pitchFamily="50" charset="-128"/>
              </a:rPr>
              <a:t>画像、データ、表など</a:t>
            </a:r>
            <a:endParaRPr kumimoji="1" lang="en-US" altLang="ja-JP" sz="1200" dirty="0">
              <a:solidFill>
                <a:srgbClr val="00B0F0"/>
              </a:solidFill>
              <a:latin typeface="メイリオ" panose="020B0604030504040204" pitchFamily="50" charset="-128"/>
              <a:ea typeface="メイリオ" panose="020B0604030504040204" pitchFamily="50" charset="-128"/>
            </a:endParaRPr>
          </a:p>
          <a:p>
            <a:r>
              <a:rPr kumimoji="1" lang="ja-JP" altLang="en-US" sz="1200" dirty="0">
                <a:solidFill>
                  <a:srgbClr val="00B0F0"/>
                </a:solidFill>
                <a:latin typeface="メイリオ" panose="020B0604030504040204" pitchFamily="50" charset="-128"/>
                <a:ea typeface="メイリオ" panose="020B0604030504040204" pitchFamily="50" charset="-128"/>
              </a:rPr>
              <a:t>適宜レイアウトする。</a:t>
            </a:r>
            <a:endParaRPr kumimoji="1" lang="en-US" altLang="ja-JP" sz="1200" dirty="0">
              <a:solidFill>
                <a:srgbClr val="00B0F0"/>
              </a:solidFill>
              <a:latin typeface="メイリオ" panose="020B0604030504040204" pitchFamily="50" charset="-128"/>
              <a:ea typeface="メイリオ" panose="020B0604030504040204" pitchFamily="50" charset="-128"/>
            </a:endParaRPr>
          </a:p>
          <a:p>
            <a:r>
              <a:rPr kumimoji="1" lang="ja-JP" altLang="en-US" sz="1200" dirty="0">
                <a:solidFill>
                  <a:srgbClr val="00B0F0"/>
                </a:solidFill>
                <a:latin typeface="メイリオ" panose="020B0604030504040204" pitchFamily="50" charset="-128"/>
                <a:ea typeface="メイリオ" panose="020B0604030504040204" pitchFamily="50" charset="-128"/>
              </a:rPr>
              <a:t>必要に応じ、複数ページに</a:t>
            </a:r>
            <a:endParaRPr kumimoji="1" lang="en-US" altLang="ja-JP" sz="1200" dirty="0">
              <a:solidFill>
                <a:srgbClr val="00B0F0"/>
              </a:solidFill>
              <a:latin typeface="メイリオ" panose="020B0604030504040204" pitchFamily="50" charset="-128"/>
              <a:ea typeface="メイリオ" panose="020B0604030504040204" pitchFamily="50" charset="-128"/>
            </a:endParaRPr>
          </a:p>
          <a:p>
            <a:r>
              <a:rPr kumimoji="1" lang="ja-JP" altLang="en-US" sz="1200" dirty="0">
                <a:solidFill>
                  <a:srgbClr val="00B0F0"/>
                </a:solidFill>
                <a:latin typeface="メイリオ" panose="020B0604030504040204" pitchFamily="50" charset="-128"/>
                <a:ea typeface="メイリオ" panose="020B0604030504040204" pitchFamily="50" charset="-128"/>
              </a:rPr>
              <a:t>わたって同様に作成する．</a:t>
            </a:r>
          </a:p>
        </p:txBody>
      </p:sp>
    </p:spTree>
    <p:extLst>
      <p:ext uri="{BB962C8B-B14F-4D97-AF65-F5344CB8AC3E}">
        <p14:creationId xmlns:p14="http://schemas.microsoft.com/office/powerpoint/2010/main" val="3842599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6B28CED7-3EE1-4DD9-A9F0-0841E22313A2}" type="slidenum">
              <a:rPr kumimoji="1" lang="ja-JP" altLang="en-US" smtClean="0">
                <a:latin typeface="メイリオ" panose="020B0604030504040204" pitchFamily="50" charset="-128"/>
                <a:ea typeface="メイリオ" panose="020B0604030504040204" pitchFamily="50" charset="-128"/>
              </a:rPr>
              <a:pPr/>
              <a:t>8</a:t>
            </a:fld>
            <a:endParaRPr kumimoji="1" lang="ja-JP" altLang="en-US">
              <a:latin typeface="メイリオ" panose="020B0604030504040204" pitchFamily="50" charset="-128"/>
              <a:ea typeface="メイリオ" panose="020B0604030504040204" pitchFamily="50" charset="-128"/>
            </a:endParaRPr>
          </a:p>
        </p:txBody>
      </p:sp>
      <p:sp>
        <p:nvSpPr>
          <p:cNvPr id="5" name="タイトル 4"/>
          <p:cNvSpPr>
            <a:spLocks noGrp="1"/>
          </p:cNvSpPr>
          <p:nvPr>
            <p:ph type="ctrTitle"/>
          </p:nvPr>
        </p:nvSpPr>
        <p:spPr>
          <a:xfrm>
            <a:off x="611560" y="260648"/>
            <a:ext cx="7772400" cy="576064"/>
          </a:xfrm>
        </p:spPr>
        <p:txBody>
          <a:bodyPr>
            <a:normAutofit/>
          </a:bodyPr>
          <a:lstStyle/>
          <a:p>
            <a:r>
              <a:rPr kumimoji="1" lang="ja-JP" altLang="en-US" sz="2000" dirty="0">
                <a:latin typeface="メイリオ" panose="020B0604030504040204" pitchFamily="50" charset="-128"/>
                <a:ea typeface="メイリオ" panose="020B0604030504040204" pitchFamily="50" charset="-128"/>
              </a:rPr>
              <a:t>（</a:t>
            </a:r>
            <a:r>
              <a:rPr kumimoji="1" lang="en-US" altLang="ja-JP" sz="2000" dirty="0">
                <a:latin typeface="メイリオ" panose="020B0604030504040204" pitchFamily="50" charset="-128"/>
                <a:ea typeface="メイリオ" panose="020B0604030504040204" pitchFamily="50" charset="-128"/>
              </a:rPr>
              <a:t>D</a:t>
            </a:r>
            <a:r>
              <a:rPr kumimoji="1" lang="ja-JP" altLang="en-US" sz="2000" dirty="0">
                <a:latin typeface="メイリオ" panose="020B0604030504040204" pitchFamily="50" charset="-128"/>
                <a:ea typeface="メイリオ" panose="020B0604030504040204" pitchFamily="50" charset="-128"/>
              </a:rPr>
              <a:t>）フィールドワーク内容</a:t>
            </a:r>
            <a:r>
              <a:rPr lang="ja-JP" altLang="en-US" sz="2000" dirty="0">
                <a:latin typeface="メイリオ" panose="020B0604030504040204" pitchFamily="50" charset="-128"/>
                <a:ea typeface="メイリオ" panose="020B0604030504040204" pitchFamily="50" charset="-128"/>
              </a:rPr>
              <a:t>－（２）文献・一次資料分析</a:t>
            </a:r>
            <a:endParaRPr kumimoji="1" lang="ja-JP" altLang="en-US" sz="2000" dirty="0">
              <a:latin typeface="メイリオ" panose="020B0604030504040204" pitchFamily="50" charset="-128"/>
              <a:ea typeface="メイリオ" panose="020B0604030504040204" pitchFamily="50" charset="-128"/>
            </a:endParaRPr>
          </a:p>
        </p:txBody>
      </p:sp>
      <p:sp>
        <p:nvSpPr>
          <p:cNvPr id="6" name="サブタイトル 5"/>
          <p:cNvSpPr>
            <a:spLocks noGrp="1"/>
          </p:cNvSpPr>
          <p:nvPr>
            <p:ph type="subTitle" idx="1"/>
          </p:nvPr>
        </p:nvSpPr>
        <p:spPr>
          <a:xfrm>
            <a:off x="611560" y="1124744"/>
            <a:ext cx="7776864" cy="5328592"/>
          </a:xfrm>
          <a:ln>
            <a:noFill/>
          </a:ln>
        </p:spPr>
        <p:txBody>
          <a:bodyPr>
            <a:normAutofit fontScale="85000" lnSpcReduction="10000"/>
          </a:bodyPr>
          <a:lstStyle/>
          <a:p>
            <a:pPr algn="l"/>
            <a:endParaRPr kumimoji="1" lang="en-US" altLang="ja-JP" sz="2000" dirty="0">
              <a:solidFill>
                <a:srgbClr val="FF0000"/>
              </a:solidFill>
              <a:latin typeface="メイリオ" panose="020B0604030504040204" pitchFamily="50" charset="-128"/>
              <a:ea typeface="メイリオ" panose="020B0604030504040204" pitchFamily="50" charset="-128"/>
            </a:endParaRPr>
          </a:p>
          <a:p>
            <a:pPr algn="l"/>
            <a:r>
              <a:rPr kumimoji="1" lang="ja-JP" altLang="en-US" sz="2000" dirty="0">
                <a:solidFill>
                  <a:srgbClr val="FF0000"/>
                </a:solidFill>
                <a:latin typeface="メイリオ" panose="020B0604030504040204" pitchFamily="50" charset="-128"/>
                <a:ea typeface="メイリオ" panose="020B0604030504040204" pitchFamily="50" charset="-128"/>
              </a:rPr>
              <a:t>各自の主題＝切り口、問いに関して、</a:t>
            </a:r>
            <a:r>
              <a:rPr lang="ja-JP" altLang="en-US" sz="2000" dirty="0">
                <a:solidFill>
                  <a:srgbClr val="FF0000"/>
                </a:solidFill>
                <a:latin typeface="メイリオ" panose="020B0604030504040204" pitchFamily="50" charset="-128"/>
                <a:ea typeface="メイリオ" panose="020B0604030504040204" pitchFamily="50" charset="-128"/>
              </a:rPr>
              <a:t>回答に至る証拠として</a:t>
            </a:r>
            <a:endParaRPr lang="en-US" altLang="ja-JP" sz="2000" dirty="0">
              <a:solidFill>
                <a:srgbClr val="FF0000"/>
              </a:solidFill>
              <a:latin typeface="メイリオ" panose="020B0604030504040204" pitchFamily="50" charset="-128"/>
              <a:ea typeface="メイリオ" panose="020B0604030504040204" pitchFamily="50" charset="-128"/>
            </a:endParaRPr>
          </a:p>
          <a:p>
            <a:pPr algn="l"/>
            <a:endParaRPr kumimoji="1" lang="en-US" altLang="ja-JP" sz="2000" dirty="0">
              <a:solidFill>
                <a:srgbClr val="FF0000"/>
              </a:solidFill>
              <a:latin typeface="メイリオ" panose="020B0604030504040204" pitchFamily="50" charset="-128"/>
              <a:ea typeface="メイリオ" panose="020B0604030504040204" pitchFamily="50" charset="-128"/>
            </a:endParaRPr>
          </a:p>
          <a:p>
            <a:pPr algn="l"/>
            <a:r>
              <a:rPr kumimoji="1" lang="ja-JP" altLang="en-US" sz="2000" dirty="0">
                <a:solidFill>
                  <a:srgbClr val="FF0000"/>
                </a:solidFill>
                <a:latin typeface="メイリオ" panose="020B0604030504040204" pitchFamily="50" charset="-128"/>
                <a:ea typeface="メイリオ" panose="020B0604030504040204" pitchFamily="50" charset="-128"/>
              </a:rPr>
              <a:t>関連する</a:t>
            </a:r>
            <a:endParaRPr kumimoji="1" lang="en-US" altLang="ja-JP" sz="2000" dirty="0">
              <a:solidFill>
                <a:srgbClr val="FF0000"/>
              </a:solidFill>
              <a:latin typeface="メイリオ" panose="020B0604030504040204" pitchFamily="50" charset="-128"/>
              <a:ea typeface="メイリオ" panose="020B0604030504040204" pitchFamily="50" charset="-128"/>
            </a:endParaRPr>
          </a:p>
          <a:p>
            <a:pPr algn="l"/>
            <a:r>
              <a:rPr lang="ja-JP" altLang="en-US" sz="2000" dirty="0">
                <a:solidFill>
                  <a:srgbClr val="FF0000"/>
                </a:solidFill>
                <a:latin typeface="メイリオ" panose="020B0604030504040204" pitchFamily="50" charset="-128"/>
                <a:ea typeface="メイリオ" panose="020B0604030504040204" pitchFamily="50" charset="-128"/>
              </a:rPr>
              <a:t>地図（対象箇所の現在の地図と過去の古地図との比較は必ず行うこと）</a:t>
            </a:r>
            <a:endParaRPr lang="en-US" altLang="ja-JP" sz="2000" dirty="0">
              <a:solidFill>
                <a:srgbClr val="FF0000"/>
              </a:solidFill>
              <a:latin typeface="メイリオ" panose="020B0604030504040204" pitchFamily="50" charset="-128"/>
              <a:ea typeface="メイリオ" panose="020B0604030504040204" pitchFamily="50" charset="-128"/>
            </a:endParaRPr>
          </a:p>
          <a:p>
            <a:pPr algn="l"/>
            <a:r>
              <a:rPr lang="ja-JP" altLang="en-US" sz="2000" dirty="0">
                <a:solidFill>
                  <a:srgbClr val="FF0000"/>
                </a:solidFill>
                <a:latin typeface="メイリオ" panose="020B0604030504040204" pitchFamily="50" charset="-128"/>
                <a:ea typeface="メイリオ" panose="020B0604030504040204" pitchFamily="50" charset="-128"/>
              </a:rPr>
              <a:t>や</a:t>
            </a:r>
            <a:endParaRPr lang="en-US" altLang="ja-JP" sz="2000" dirty="0">
              <a:solidFill>
                <a:srgbClr val="FF0000"/>
              </a:solidFill>
              <a:latin typeface="メイリオ" panose="020B0604030504040204" pitchFamily="50" charset="-128"/>
              <a:ea typeface="メイリオ" panose="020B0604030504040204" pitchFamily="50" charset="-128"/>
            </a:endParaRPr>
          </a:p>
          <a:p>
            <a:pPr algn="l"/>
            <a:r>
              <a:rPr lang="ja-JP" altLang="en-US" sz="2000" dirty="0">
                <a:solidFill>
                  <a:srgbClr val="FF0000"/>
                </a:solidFill>
                <a:latin typeface="メイリオ" panose="020B0604030504040204" pitchFamily="50" charset="-128"/>
                <a:ea typeface="メイリオ" panose="020B0604030504040204" pitchFamily="50" charset="-128"/>
              </a:rPr>
              <a:t>データ（行政機関・企業等公表数値、アンケート結果、個別調査など</a:t>
            </a:r>
            <a:endParaRPr lang="en-US" altLang="ja-JP" sz="2000" dirty="0">
              <a:solidFill>
                <a:srgbClr val="FF0000"/>
              </a:solidFill>
              <a:latin typeface="メイリオ" panose="020B0604030504040204" pitchFamily="50" charset="-128"/>
              <a:ea typeface="メイリオ" panose="020B0604030504040204" pitchFamily="50" charset="-128"/>
            </a:endParaRPr>
          </a:p>
          <a:p>
            <a:pPr algn="l"/>
            <a:r>
              <a:rPr lang="ja-JP" altLang="en-US" sz="2000" dirty="0">
                <a:solidFill>
                  <a:srgbClr val="FF0000"/>
                </a:solidFill>
                <a:latin typeface="メイリオ" panose="020B0604030504040204" pitchFamily="50" charset="-128"/>
                <a:ea typeface="メイリオ" panose="020B0604030504040204" pitchFamily="50" charset="-128"/>
              </a:rPr>
              <a:t>諸々関連する具体的データ）</a:t>
            </a:r>
            <a:endParaRPr lang="en-US" altLang="ja-JP" sz="2000" dirty="0">
              <a:solidFill>
                <a:srgbClr val="FF0000"/>
              </a:solidFill>
              <a:latin typeface="メイリオ" panose="020B0604030504040204" pitchFamily="50" charset="-128"/>
              <a:ea typeface="メイリオ" panose="020B0604030504040204" pitchFamily="50" charset="-128"/>
            </a:endParaRPr>
          </a:p>
          <a:p>
            <a:pPr algn="l"/>
            <a:r>
              <a:rPr lang="ja-JP" altLang="en-US" sz="2000" dirty="0">
                <a:solidFill>
                  <a:srgbClr val="FF0000"/>
                </a:solidFill>
                <a:latin typeface="メイリオ" panose="020B0604030504040204" pitchFamily="50" charset="-128"/>
                <a:ea typeface="メイリオ" panose="020B0604030504040204" pitchFamily="50" charset="-128"/>
              </a:rPr>
              <a:t>関連文献の内容</a:t>
            </a:r>
            <a:endParaRPr kumimoji="1" lang="en-US" altLang="ja-JP" sz="2000" dirty="0">
              <a:solidFill>
                <a:srgbClr val="FF0000"/>
              </a:solidFill>
              <a:latin typeface="メイリオ" panose="020B0604030504040204" pitchFamily="50" charset="-128"/>
              <a:ea typeface="メイリオ" panose="020B0604030504040204" pitchFamily="50" charset="-128"/>
            </a:endParaRPr>
          </a:p>
          <a:p>
            <a:pPr algn="l"/>
            <a:endParaRPr lang="en-US" altLang="ja-JP" sz="2000" dirty="0">
              <a:solidFill>
                <a:srgbClr val="FF0000"/>
              </a:solidFill>
              <a:latin typeface="メイリオ" panose="020B0604030504040204" pitchFamily="50" charset="-128"/>
              <a:ea typeface="メイリオ" panose="020B0604030504040204" pitchFamily="50" charset="-128"/>
            </a:endParaRPr>
          </a:p>
          <a:p>
            <a:pPr algn="l"/>
            <a:r>
              <a:rPr kumimoji="1" lang="ja-JP" altLang="en-US" sz="2000" dirty="0">
                <a:solidFill>
                  <a:srgbClr val="FF0000"/>
                </a:solidFill>
                <a:latin typeface="メイリオ" panose="020B0604030504040204" pitchFamily="50" charset="-128"/>
                <a:ea typeface="メイリオ" panose="020B0604030504040204" pitchFamily="50" charset="-128"/>
              </a:rPr>
              <a:t>を用いて</a:t>
            </a:r>
            <a:endParaRPr kumimoji="1" lang="en-US" altLang="ja-JP" sz="2000" dirty="0">
              <a:solidFill>
                <a:srgbClr val="FF0000"/>
              </a:solidFill>
              <a:latin typeface="メイリオ" panose="020B0604030504040204" pitchFamily="50" charset="-128"/>
              <a:ea typeface="メイリオ" panose="020B0604030504040204" pitchFamily="50" charset="-128"/>
            </a:endParaRPr>
          </a:p>
          <a:p>
            <a:pPr algn="l"/>
            <a:r>
              <a:rPr lang="ja-JP" altLang="en-US" sz="2000" u="sng" dirty="0">
                <a:solidFill>
                  <a:srgbClr val="FF0000"/>
                </a:solidFill>
                <a:latin typeface="メイリオ" panose="020B0604030504040204" pitchFamily="50" charset="-128"/>
                <a:ea typeface="メイリオ" panose="020B0604030504040204" pitchFamily="50" charset="-128"/>
              </a:rPr>
              <a:t>複数ページにわたって示すこと</a:t>
            </a:r>
            <a:endParaRPr lang="en-US" altLang="ja-JP" sz="2000" u="sng" dirty="0">
              <a:solidFill>
                <a:srgbClr val="FF0000"/>
              </a:solidFill>
              <a:latin typeface="メイリオ" panose="020B0604030504040204" pitchFamily="50" charset="-128"/>
              <a:ea typeface="メイリオ" panose="020B0604030504040204" pitchFamily="50" charset="-128"/>
            </a:endParaRPr>
          </a:p>
          <a:p>
            <a:pPr algn="l"/>
            <a:r>
              <a:rPr lang="ja-JP" altLang="en-US" sz="2000" dirty="0">
                <a:solidFill>
                  <a:srgbClr val="FF0000"/>
                </a:solidFill>
                <a:latin typeface="メイリオ" panose="020B0604030504040204" pitchFamily="50" charset="-128"/>
                <a:ea typeface="メイリオ" panose="020B0604030504040204" pitchFamily="50" charset="-128"/>
              </a:rPr>
              <a:t>→　何ページ目から始まって何ページまでに及ぶかは各自の内容により異なる</a:t>
            </a:r>
          </a:p>
          <a:p>
            <a:pPr algn="l"/>
            <a:endParaRPr lang="en-US" altLang="ja-JP" sz="2000" u="sng" dirty="0">
              <a:solidFill>
                <a:srgbClr val="FF0000"/>
              </a:solidFill>
              <a:latin typeface="メイリオ" panose="020B0604030504040204" pitchFamily="50" charset="-128"/>
              <a:ea typeface="メイリオ" panose="020B0604030504040204" pitchFamily="50" charset="-128"/>
            </a:endParaRPr>
          </a:p>
          <a:p>
            <a:pPr marL="342900" indent="-342900" algn="l">
              <a:buFont typeface="Arial" panose="020B0604020202020204" pitchFamily="34" charset="0"/>
              <a:buChar char="•"/>
            </a:pPr>
            <a:r>
              <a:rPr kumimoji="1" lang="ja-JP" altLang="en-US" sz="2000" dirty="0">
                <a:solidFill>
                  <a:srgbClr val="FF0000"/>
                </a:solidFill>
                <a:latin typeface="メイリオ" panose="020B0604030504040204" pitchFamily="50" charset="-128"/>
                <a:ea typeface="メイリオ" panose="020B0604030504040204" pitchFamily="50" charset="-128"/>
              </a:rPr>
              <a:t>それぞれのデータについては必ず出典</a:t>
            </a:r>
            <a:r>
              <a:rPr lang="ja-JP" altLang="en-US" sz="2000" dirty="0">
                <a:solidFill>
                  <a:srgbClr val="FF0000"/>
                </a:solidFill>
                <a:latin typeface="メイリオ" panose="020B0604030504040204" pitchFamily="50" charset="-128"/>
                <a:ea typeface="メイリオ" panose="020B0604030504040204" pitchFamily="50" charset="-128"/>
              </a:rPr>
              <a:t>（掲載ページも記す）</a:t>
            </a:r>
            <a:r>
              <a:rPr kumimoji="1" lang="ja-JP" altLang="en-US" sz="2000" dirty="0">
                <a:solidFill>
                  <a:srgbClr val="FF0000"/>
                </a:solidFill>
                <a:latin typeface="メイリオ" panose="020B0604030504040204" pitchFamily="50" charset="-128"/>
                <a:ea typeface="メイリオ" panose="020B0604030504040204" pitchFamily="50" charset="-128"/>
              </a:rPr>
              <a:t>を記すこと．</a:t>
            </a:r>
            <a:endParaRPr kumimoji="1" lang="en-US" altLang="ja-JP" sz="2000" dirty="0">
              <a:solidFill>
                <a:srgbClr val="FF0000"/>
              </a:solidFill>
              <a:latin typeface="メイリオ" panose="020B0604030504040204" pitchFamily="50" charset="-128"/>
              <a:ea typeface="メイリオ" panose="020B0604030504040204" pitchFamily="50" charset="-128"/>
            </a:endParaRPr>
          </a:p>
          <a:p>
            <a:pPr marL="342900" indent="-342900" algn="l">
              <a:buFont typeface="Arial" panose="020B0604020202020204" pitchFamily="34" charset="0"/>
              <a:buChar char="•"/>
            </a:pPr>
            <a:r>
              <a:rPr lang="ja-JP" altLang="en-US" sz="2000" dirty="0">
                <a:solidFill>
                  <a:srgbClr val="FF0000"/>
                </a:solidFill>
                <a:latin typeface="メイリオ" panose="020B0604030504040204" pitchFamily="50" charset="-128"/>
                <a:ea typeface="メイリオ" panose="020B0604030504040204" pitchFamily="50" charset="-128"/>
              </a:rPr>
              <a:t>出典の書き方は（</a:t>
            </a:r>
            <a:r>
              <a:rPr lang="en-US" altLang="ja-JP" sz="2000" dirty="0">
                <a:solidFill>
                  <a:srgbClr val="FF0000"/>
                </a:solidFill>
                <a:latin typeface="メイリオ" panose="020B0604030504040204" pitchFamily="50" charset="-128"/>
                <a:ea typeface="メイリオ" panose="020B0604030504040204" pitchFamily="50" charset="-128"/>
              </a:rPr>
              <a:t>F</a:t>
            </a:r>
            <a:r>
              <a:rPr lang="ja-JP" altLang="en-US" sz="2000" dirty="0">
                <a:solidFill>
                  <a:srgbClr val="FF0000"/>
                </a:solidFill>
                <a:latin typeface="メイリオ" panose="020B0604030504040204" pitchFamily="50" charset="-128"/>
                <a:ea typeface="メイリオ" panose="020B0604030504040204" pitchFamily="50" charset="-128"/>
              </a:rPr>
              <a:t>）参考文献と同じきっちりした表記にすること．</a:t>
            </a:r>
            <a:endParaRPr kumimoji="1" lang="en-US" altLang="ja-JP" sz="2000" dirty="0">
              <a:solidFill>
                <a:srgbClr val="FF0000"/>
              </a:solidFill>
              <a:latin typeface="メイリオ" panose="020B0604030504040204" pitchFamily="50" charset="-128"/>
              <a:ea typeface="メイリオ" panose="020B0604030504040204"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11560" y="260648"/>
            <a:ext cx="7772400" cy="576064"/>
          </a:xfrm>
        </p:spPr>
        <p:txBody>
          <a:bodyPr>
            <a:normAutofit/>
          </a:bodyPr>
          <a:lstStyle/>
          <a:p>
            <a:r>
              <a:rPr kumimoji="1" lang="ja-JP" altLang="en-US" sz="2000" dirty="0">
                <a:latin typeface="メイリオ" panose="020B0604030504040204" pitchFamily="50" charset="-128"/>
                <a:ea typeface="メイリオ" panose="020B0604030504040204" pitchFamily="50" charset="-128"/>
              </a:rPr>
              <a:t>（</a:t>
            </a:r>
            <a:r>
              <a:rPr kumimoji="1" lang="en-US" altLang="ja-JP" sz="2000" dirty="0">
                <a:latin typeface="メイリオ" panose="020B0604030504040204" pitchFamily="50" charset="-128"/>
                <a:ea typeface="メイリオ" panose="020B0604030504040204" pitchFamily="50" charset="-128"/>
              </a:rPr>
              <a:t>D</a:t>
            </a:r>
            <a:r>
              <a:rPr kumimoji="1" lang="ja-JP" altLang="en-US" sz="2000" dirty="0">
                <a:latin typeface="メイリオ" panose="020B0604030504040204" pitchFamily="50" charset="-128"/>
                <a:ea typeface="メイリオ" panose="020B0604030504040204" pitchFamily="50" charset="-128"/>
              </a:rPr>
              <a:t>）フィールドワーク内容</a:t>
            </a:r>
            <a:r>
              <a:rPr lang="ja-JP" altLang="en-US" sz="2000" dirty="0">
                <a:latin typeface="メイリオ" panose="020B0604030504040204" pitchFamily="50" charset="-128"/>
                <a:ea typeface="メイリオ" panose="020B0604030504040204" pitchFamily="50" charset="-128"/>
              </a:rPr>
              <a:t>－（２）文献・一次資料分析結果</a:t>
            </a:r>
            <a:endParaRPr kumimoji="1" lang="ja-JP" altLang="en-US" sz="2000" dirty="0">
              <a:latin typeface="メイリオ" panose="020B0604030504040204" pitchFamily="50" charset="-128"/>
              <a:ea typeface="メイリオ" panose="020B0604030504040204" pitchFamily="50" charset="-128"/>
            </a:endParaRPr>
          </a:p>
        </p:txBody>
      </p:sp>
      <p:sp>
        <p:nvSpPr>
          <p:cNvPr id="9" name="スライド番号プレースホルダ 3"/>
          <p:cNvSpPr>
            <a:spLocks noGrp="1"/>
          </p:cNvSpPr>
          <p:nvPr>
            <p:ph type="sldNum" sz="quarter" idx="12"/>
          </p:nvPr>
        </p:nvSpPr>
        <p:spPr>
          <a:xfrm>
            <a:off x="6553200" y="6356350"/>
            <a:ext cx="2133600" cy="365125"/>
          </a:xfrm>
        </p:spPr>
        <p:txBody>
          <a:bodyPr/>
          <a:lstStyle/>
          <a:p>
            <a:fld id="{6B28CED7-3EE1-4DD9-A9F0-0841E22313A2}" type="slidenum">
              <a:rPr kumimoji="1" lang="ja-JP" altLang="en-US" smtClean="0">
                <a:latin typeface="メイリオ" panose="020B0604030504040204" pitchFamily="50" charset="-128"/>
                <a:ea typeface="メイリオ" panose="020B0604030504040204" pitchFamily="50" charset="-128"/>
              </a:rPr>
              <a:pPr/>
              <a:t>9</a:t>
            </a:fld>
            <a:endParaRPr kumimoji="1" lang="ja-JP" altLang="en-US"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395536" y="5461222"/>
            <a:ext cx="8424936" cy="584775"/>
          </a:xfrm>
          <a:prstGeom prst="rect">
            <a:avLst/>
          </a:prstGeom>
          <a:noFill/>
          <a:ln>
            <a:solidFill>
              <a:schemeClr val="tx1"/>
            </a:solidFill>
          </a:ln>
        </p:spPr>
        <p:txBody>
          <a:bodyPr wrap="square" rtlCol="0">
            <a:spAutoFit/>
          </a:bodyPr>
          <a:lstStyle/>
          <a:p>
            <a:r>
              <a:rPr kumimoji="1" lang="ja-JP" altLang="en-US" sz="1600" dirty="0">
                <a:solidFill>
                  <a:srgbClr val="FF0000"/>
                </a:solidFill>
                <a:latin typeface="メイリオ" panose="020B0604030504040204" pitchFamily="50" charset="-128"/>
                <a:ea typeface="メイリオ" panose="020B0604030504040204" pitchFamily="50" charset="-128"/>
              </a:rPr>
              <a:t>このページに貼り付けた画像やデータによって、（</a:t>
            </a:r>
            <a:r>
              <a:rPr kumimoji="1" lang="en-US" altLang="ja-JP" sz="1600" dirty="0">
                <a:solidFill>
                  <a:srgbClr val="FF0000"/>
                </a:solidFill>
                <a:latin typeface="メイリオ" panose="020B0604030504040204" pitchFamily="50" charset="-128"/>
                <a:ea typeface="メイリオ" panose="020B0604030504040204" pitchFamily="50" charset="-128"/>
              </a:rPr>
              <a:t>D)-(</a:t>
            </a:r>
            <a:r>
              <a:rPr kumimoji="1" lang="ja-JP" altLang="en-US" sz="1600" dirty="0">
                <a:solidFill>
                  <a:srgbClr val="FF0000"/>
                </a:solidFill>
                <a:latin typeface="メイリオ" panose="020B0604030504040204" pitchFamily="50" charset="-128"/>
                <a:ea typeface="メイリオ" panose="020B0604030504040204" pitchFamily="50" charset="-128"/>
              </a:rPr>
              <a:t>２）文献・一次資料分析の結果として、各自の主題＝切り口に関連して、どのようなことが言えるのかを簡潔にまとめる．</a:t>
            </a:r>
          </a:p>
        </p:txBody>
      </p:sp>
      <p:sp>
        <p:nvSpPr>
          <p:cNvPr id="18" name="左右矢印 17"/>
          <p:cNvSpPr/>
          <p:nvPr/>
        </p:nvSpPr>
        <p:spPr>
          <a:xfrm>
            <a:off x="0" y="1734670"/>
            <a:ext cx="1468055" cy="182162"/>
          </a:xfrm>
          <a:prstGeom prst="lef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21" name="左右矢印 20"/>
          <p:cNvSpPr/>
          <p:nvPr/>
        </p:nvSpPr>
        <p:spPr>
          <a:xfrm>
            <a:off x="4692481" y="1745155"/>
            <a:ext cx="339009" cy="216024"/>
          </a:xfrm>
          <a:prstGeom prst="leftRightArrow">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grpSp>
        <p:nvGrpSpPr>
          <p:cNvPr id="24" name="グループ化 23"/>
          <p:cNvGrpSpPr/>
          <p:nvPr/>
        </p:nvGrpSpPr>
        <p:grpSpPr>
          <a:xfrm>
            <a:off x="132242" y="6232112"/>
            <a:ext cx="5927817" cy="517817"/>
            <a:chOff x="1645297" y="6157403"/>
            <a:chExt cx="5927817" cy="517817"/>
          </a:xfrm>
        </p:grpSpPr>
        <p:sp>
          <p:nvSpPr>
            <p:cNvPr id="17" name="テキスト ボックス 16"/>
            <p:cNvSpPr txBox="1"/>
            <p:nvPr/>
          </p:nvSpPr>
          <p:spPr>
            <a:xfrm>
              <a:off x="2771800" y="6157403"/>
              <a:ext cx="4801314" cy="461665"/>
            </a:xfrm>
            <a:prstGeom prst="rect">
              <a:avLst/>
            </a:prstGeom>
            <a:noFill/>
          </p:spPr>
          <p:txBody>
            <a:bodyPr wrap="none" rtlCol="0">
              <a:spAutoFit/>
            </a:bodyPr>
            <a:lstStyle/>
            <a:p>
              <a:r>
                <a:rPr kumimoji="1" lang="ja-JP" altLang="en-US" sz="1200" dirty="0">
                  <a:solidFill>
                    <a:srgbClr val="00B050"/>
                  </a:solidFill>
                  <a:latin typeface="メイリオ" panose="020B0604030504040204" pitchFamily="50" charset="-128"/>
                  <a:ea typeface="メイリオ" panose="020B0604030504040204" pitchFamily="50" charset="-128"/>
                </a:rPr>
                <a:t>左右のマージンを均等にそろえる。</a:t>
              </a:r>
              <a:endParaRPr kumimoji="1" lang="en-US" altLang="ja-JP" sz="1200" dirty="0">
                <a:solidFill>
                  <a:srgbClr val="00B050"/>
                </a:solidFill>
                <a:latin typeface="メイリオ" panose="020B0604030504040204" pitchFamily="50" charset="-128"/>
                <a:ea typeface="メイリオ" panose="020B0604030504040204" pitchFamily="50" charset="-128"/>
              </a:endParaRPr>
            </a:p>
            <a:p>
              <a:r>
                <a:rPr kumimoji="1" lang="ja-JP" altLang="en-US" sz="1200" dirty="0">
                  <a:solidFill>
                    <a:srgbClr val="00B050"/>
                  </a:solidFill>
                  <a:latin typeface="メイリオ" panose="020B0604030504040204" pitchFamily="50" charset="-128"/>
                  <a:ea typeface="メイリオ" panose="020B0604030504040204" pitchFamily="50" charset="-128"/>
                </a:rPr>
                <a:t>センターのマージンは両サイドより狭い方が引き締まって見える．</a:t>
              </a:r>
            </a:p>
          </p:txBody>
        </p:sp>
        <p:sp>
          <p:nvSpPr>
            <p:cNvPr id="20" name="左右矢印 19"/>
            <p:cNvSpPr/>
            <p:nvPr/>
          </p:nvSpPr>
          <p:spPr>
            <a:xfrm>
              <a:off x="1645297" y="6175315"/>
              <a:ext cx="971600" cy="216024"/>
            </a:xfrm>
            <a:prstGeom prst="lef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22" name="左右矢印 21"/>
            <p:cNvSpPr/>
            <p:nvPr/>
          </p:nvSpPr>
          <p:spPr>
            <a:xfrm>
              <a:off x="2268842" y="6459196"/>
              <a:ext cx="339009" cy="216024"/>
            </a:xfrm>
            <a:prstGeom prst="leftRightArrow">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grpSp>
      <p:sp>
        <p:nvSpPr>
          <p:cNvPr id="25" name="テキスト ボックス 24"/>
          <p:cNvSpPr txBox="1"/>
          <p:nvPr/>
        </p:nvSpPr>
        <p:spPr>
          <a:xfrm>
            <a:off x="5881395" y="6061995"/>
            <a:ext cx="2805405" cy="830997"/>
          </a:xfrm>
          <a:prstGeom prst="rect">
            <a:avLst/>
          </a:prstGeom>
          <a:noFill/>
        </p:spPr>
        <p:txBody>
          <a:bodyPr wrap="square" rtlCol="0">
            <a:spAutoFit/>
          </a:bodyPr>
          <a:lstStyle/>
          <a:p>
            <a:r>
              <a:rPr lang="ja-JP" altLang="en-US" sz="800" dirty="0">
                <a:solidFill>
                  <a:srgbClr val="00B0F0"/>
                </a:solidFill>
                <a:latin typeface="メイリオ" panose="020B0604030504040204" pitchFamily="50" charset="-128"/>
                <a:ea typeface="メイリオ" panose="020B0604030504040204" pitchFamily="50" charset="-128"/>
              </a:rPr>
              <a:t>キャプション＝図のタイトル・説明。</a:t>
            </a:r>
            <a:endParaRPr lang="en-US" altLang="ja-JP" sz="800" dirty="0">
              <a:solidFill>
                <a:srgbClr val="00B0F0"/>
              </a:solidFill>
              <a:latin typeface="メイリオ" panose="020B0604030504040204" pitchFamily="50" charset="-128"/>
              <a:ea typeface="メイリオ" panose="020B0604030504040204" pitchFamily="50" charset="-128"/>
            </a:endParaRPr>
          </a:p>
          <a:p>
            <a:r>
              <a:rPr lang="ja-JP" altLang="en-US" sz="800" dirty="0">
                <a:solidFill>
                  <a:srgbClr val="00B0F0"/>
                </a:solidFill>
                <a:latin typeface="メイリオ" panose="020B0604030504040204" pitchFamily="50" charset="-128"/>
                <a:ea typeface="メイリオ" panose="020B0604030504040204" pitchFamily="50" charset="-128"/>
              </a:rPr>
              <a:t>→　写真や図の場合は下に、表の場合は上に置く</a:t>
            </a:r>
            <a:endParaRPr lang="en-US" altLang="ja-JP" sz="800" dirty="0">
              <a:solidFill>
                <a:srgbClr val="00B0F0"/>
              </a:solidFill>
              <a:latin typeface="メイリオ" panose="020B0604030504040204" pitchFamily="50" charset="-128"/>
              <a:ea typeface="メイリオ" panose="020B0604030504040204" pitchFamily="50" charset="-128"/>
            </a:endParaRPr>
          </a:p>
          <a:p>
            <a:r>
              <a:rPr lang="ja-JP" altLang="en-US" sz="800" dirty="0">
                <a:solidFill>
                  <a:srgbClr val="00B0F0"/>
                </a:solidFill>
                <a:latin typeface="メイリオ" panose="020B0604030504040204" pitchFamily="50" charset="-128"/>
                <a:ea typeface="メイリオ" panose="020B0604030504040204" pitchFamily="50" charset="-128"/>
              </a:rPr>
              <a:t>出典＝図やデータの出所．</a:t>
            </a:r>
            <a:endParaRPr lang="en-US" altLang="ja-JP" sz="800" dirty="0">
              <a:solidFill>
                <a:srgbClr val="00B0F0"/>
              </a:solidFill>
              <a:latin typeface="メイリオ" panose="020B0604030504040204" pitchFamily="50" charset="-128"/>
              <a:ea typeface="メイリオ" panose="020B0604030504040204" pitchFamily="50" charset="-128"/>
            </a:endParaRPr>
          </a:p>
          <a:p>
            <a:r>
              <a:rPr lang="ja-JP" altLang="en-US" sz="800" dirty="0">
                <a:solidFill>
                  <a:srgbClr val="00B0F0"/>
                </a:solidFill>
                <a:latin typeface="メイリオ" panose="020B0604030504040204" pitchFamily="50" charset="-128"/>
                <a:ea typeface="メイリオ" panose="020B0604030504040204" pitchFamily="50" charset="-128"/>
              </a:rPr>
              <a:t>→　自分で撮ったものは「筆者撮影」と記す。</a:t>
            </a:r>
            <a:endParaRPr lang="en-US" altLang="ja-JP" sz="800" dirty="0">
              <a:solidFill>
                <a:srgbClr val="00B0F0"/>
              </a:solidFill>
              <a:latin typeface="メイリオ" panose="020B0604030504040204" pitchFamily="50" charset="-128"/>
              <a:ea typeface="メイリオ" panose="020B0604030504040204" pitchFamily="50" charset="-128"/>
            </a:endParaRPr>
          </a:p>
          <a:p>
            <a:r>
              <a:rPr kumimoji="1" lang="ja-JP" altLang="en-US" sz="800" dirty="0">
                <a:solidFill>
                  <a:srgbClr val="00B0F0"/>
                </a:solidFill>
                <a:latin typeface="メイリオ" panose="020B0604030504040204" pitchFamily="50" charset="-128"/>
                <a:ea typeface="メイリオ" panose="020B0604030504040204" pitchFamily="50" charset="-128"/>
              </a:rPr>
              <a:t>→　同じ出典のものが数ケある場合は、まとめて</a:t>
            </a:r>
            <a:endParaRPr kumimoji="1" lang="en-US" altLang="ja-JP" sz="800" dirty="0">
              <a:solidFill>
                <a:srgbClr val="00B0F0"/>
              </a:solidFill>
              <a:latin typeface="メイリオ" panose="020B0604030504040204" pitchFamily="50" charset="-128"/>
              <a:ea typeface="メイリオ" panose="020B0604030504040204" pitchFamily="50" charset="-128"/>
            </a:endParaRPr>
          </a:p>
          <a:p>
            <a:r>
              <a:rPr lang="ja-JP" altLang="en-US" sz="800" dirty="0">
                <a:solidFill>
                  <a:srgbClr val="00B0F0"/>
                </a:solidFill>
                <a:latin typeface="メイリオ" panose="020B0604030504040204" pitchFamily="50" charset="-128"/>
                <a:ea typeface="メイリオ" panose="020B0604030504040204" pitchFamily="50" charset="-128"/>
              </a:rPr>
              <a:t>　</a:t>
            </a:r>
            <a:r>
              <a:rPr kumimoji="1" lang="ja-JP" altLang="en-US" sz="800" dirty="0">
                <a:solidFill>
                  <a:srgbClr val="00B0F0"/>
                </a:solidFill>
                <a:latin typeface="メイリオ" panose="020B0604030504040204" pitchFamily="50" charset="-128"/>
                <a:ea typeface="メイリオ" panose="020B0604030504040204" pitchFamily="50" charset="-128"/>
              </a:rPr>
              <a:t>「全て筆者撮影」などとする。</a:t>
            </a:r>
          </a:p>
        </p:txBody>
      </p:sp>
      <p:cxnSp>
        <p:nvCxnSpPr>
          <p:cNvPr id="27" name="直線コネクタ 26"/>
          <p:cNvCxnSpPr/>
          <p:nvPr/>
        </p:nvCxnSpPr>
        <p:spPr>
          <a:xfrm>
            <a:off x="0" y="908721"/>
            <a:ext cx="9144000" cy="0"/>
          </a:xfrm>
          <a:prstGeom prst="line">
            <a:avLst/>
          </a:prstGeom>
          <a:ln w="158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7986816" y="67239"/>
            <a:ext cx="1107996" cy="830997"/>
          </a:xfrm>
          <a:prstGeom prst="rect">
            <a:avLst/>
          </a:prstGeom>
          <a:noFill/>
        </p:spPr>
        <p:txBody>
          <a:bodyPr wrap="none" rtlCol="0">
            <a:spAutoFit/>
          </a:bodyPr>
          <a:lstStyle/>
          <a:p>
            <a:r>
              <a:rPr kumimoji="1" lang="ja-JP" altLang="en-US" sz="1200" dirty="0">
                <a:solidFill>
                  <a:srgbClr val="00B050"/>
                </a:solidFill>
                <a:latin typeface="メイリオ" panose="020B0604030504040204" pitchFamily="50" charset="-128"/>
                <a:ea typeface="メイリオ" panose="020B0604030504040204" pitchFamily="50" charset="-128"/>
              </a:rPr>
              <a:t>図のエッジ</a:t>
            </a:r>
            <a:endParaRPr kumimoji="1" lang="en-US" altLang="ja-JP" sz="1200" dirty="0">
              <a:solidFill>
                <a:srgbClr val="00B050"/>
              </a:solidFill>
              <a:latin typeface="メイリオ" panose="020B0604030504040204" pitchFamily="50" charset="-128"/>
              <a:ea typeface="メイリオ" panose="020B0604030504040204" pitchFamily="50" charset="-128"/>
            </a:endParaRPr>
          </a:p>
          <a:p>
            <a:r>
              <a:rPr kumimoji="1" lang="ja-JP" altLang="en-US" sz="1200" dirty="0">
                <a:solidFill>
                  <a:srgbClr val="00B050"/>
                </a:solidFill>
                <a:latin typeface="メイリオ" panose="020B0604030504040204" pitchFamily="50" charset="-128"/>
                <a:ea typeface="メイリオ" panose="020B0604030504040204" pitchFamily="50" charset="-128"/>
              </a:rPr>
              <a:t>（この頁では</a:t>
            </a:r>
            <a:endParaRPr kumimoji="1" lang="en-US" altLang="ja-JP" sz="1200" dirty="0">
              <a:solidFill>
                <a:srgbClr val="00B050"/>
              </a:solidFill>
              <a:latin typeface="メイリオ" panose="020B0604030504040204" pitchFamily="50" charset="-128"/>
              <a:ea typeface="メイリオ" panose="020B0604030504040204" pitchFamily="50" charset="-128"/>
            </a:endParaRPr>
          </a:p>
          <a:p>
            <a:r>
              <a:rPr kumimoji="1" lang="ja-JP" altLang="en-US" sz="1200" dirty="0">
                <a:solidFill>
                  <a:srgbClr val="00B050"/>
                </a:solidFill>
                <a:latin typeface="メイリオ" panose="020B0604030504040204" pitchFamily="50" charset="-128"/>
                <a:ea typeface="メイリオ" panose="020B0604030504040204" pitchFamily="50" charset="-128"/>
              </a:rPr>
              <a:t>上下左右）</a:t>
            </a:r>
            <a:endParaRPr kumimoji="1" lang="en-US" altLang="ja-JP" sz="1200" dirty="0">
              <a:solidFill>
                <a:srgbClr val="00B050"/>
              </a:solidFill>
              <a:latin typeface="メイリオ" panose="020B0604030504040204" pitchFamily="50" charset="-128"/>
              <a:ea typeface="メイリオ" panose="020B0604030504040204" pitchFamily="50" charset="-128"/>
            </a:endParaRPr>
          </a:p>
          <a:p>
            <a:r>
              <a:rPr kumimoji="1" lang="ja-JP" altLang="en-US" sz="1200" dirty="0">
                <a:solidFill>
                  <a:srgbClr val="00B050"/>
                </a:solidFill>
                <a:latin typeface="メイリオ" panose="020B0604030504040204" pitchFamily="50" charset="-128"/>
                <a:ea typeface="メイリオ" panose="020B0604030504040204" pitchFamily="50" charset="-128"/>
              </a:rPr>
              <a:t>をそろえる</a:t>
            </a:r>
          </a:p>
        </p:txBody>
      </p:sp>
      <p:grpSp>
        <p:nvGrpSpPr>
          <p:cNvPr id="16" name="グループ化 15"/>
          <p:cNvGrpSpPr/>
          <p:nvPr/>
        </p:nvGrpSpPr>
        <p:grpSpPr>
          <a:xfrm>
            <a:off x="1417179" y="895047"/>
            <a:ext cx="6878105" cy="4592385"/>
            <a:chOff x="502542" y="908013"/>
            <a:chExt cx="7304809" cy="4877288"/>
          </a:xfrm>
        </p:grpSpPr>
        <p:grpSp>
          <p:nvGrpSpPr>
            <p:cNvPr id="12" name="グループ化 11"/>
            <p:cNvGrpSpPr/>
            <p:nvPr/>
          </p:nvGrpSpPr>
          <p:grpSpPr>
            <a:xfrm>
              <a:off x="556574" y="908013"/>
              <a:ext cx="6536868" cy="4526831"/>
              <a:chOff x="556574" y="1244219"/>
              <a:chExt cx="6536868" cy="4526831"/>
            </a:xfrm>
          </p:grpSpPr>
          <p:sp>
            <p:nvSpPr>
              <p:cNvPr id="10" name="正方形/長方形 9"/>
              <p:cNvSpPr/>
              <p:nvPr/>
            </p:nvSpPr>
            <p:spPr>
              <a:xfrm>
                <a:off x="556574" y="1244220"/>
                <a:ext cx="3395122" cy="4526830"/>
              </a:xfrm>
              <a:prstGeom prst="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FF0000"/>
                    </a:solidFill>
                    <a:latin typeface="メイリオ" panose="020B0604030504040204" pitchFamily="50" charset="-128"/>
                    <a:ea typeface="メイリオ" panose="020B0604030504040204" pitchFamily="50" charset="-128"/>
                  </a:rPr>
                  <a:t>Image</a:t>
                </a:r>
              </a:p>
              <a:p>
                <a:pPr algn="ct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dirty="0">
                    <a:solidFill>
                      <a:srgbClr val="FF0000"/>
                    </a:solidFill>
                    <a:latin typeface="メイリオ" panose="020B0604030504040204" pitchFamily="50" charset="-128"/>
                    <a:ea typeface="メイリオ" panose="020B0604030504040204" pitchFamily="50" charset="-128"/>
                  </a:rPr>
                  <a:t>（</a:t>
                </a:r>
                <a:r>
                  <a:rPr lang="en-US" altLang="ja-JP" dirty="0">
                    <a:solidFill>
                      <a:srgbClr val="FF0000"/>
                    </a:solidFill>
                    <a:latin typeface="メイリオ" panose="020B0604030504040204" pitchFamily="50" charset="-128"/>
                    <a:ea typeface="メイリオ" panose="020B0604030504040204" pitchFamily="50" charset="-128"/>
                  </a:rPr>
                  <a:t>D)</a:t>
                </a:r>
                <a:r>
                  <a:rPr lang="ja-JP" altLang="en-US" dirty="0">
                    <a:solidFill>
                      <a:srgbClr val="FF0000"/>
                    </a:solidFill>
                    <a:latin typeface="メイリオ" panose="020B0604030504040204" pitchFamily="50" charset="-128"/>
                    <a:ea typeface="メイリオ" panose="020B0604030504040204" pitchFamily="50" charset="-128"/>
                  </a:rPr>
                  <a:t>－（</a:t>
                </a:r>
                <a:r>
                  <a:rPr lang="en-US" altLang="ja-JP" dirty="0">
                    <a:solidFill>
                      <a:srgbClr val="FF0000"/>
                    </a:solidFill>
                    <a:latin typeface="メイリオ" panose="020B0604030504040204" pitchFamily="50" charset="-128"/>
                    <a:ea typeface="メイリオ" panose="020B0604030504040204" pitchFamily="50" charset="-128"/>
                  </a:rPr>
                  <a:t>2</a:t>
                </a:r>
                <a:r>
                  <a:rPr lang="ja-JP" altLang="en-US" dirty="0">
                    <a:solidFill>
                      <a:srgbClr val="FF0000"/>
                    </a:solidFill>
                    <a:latin typeface="メイリオ" panose="020B0604030504040204" pitchFamily="50" charset="-128"/>
                    <a:ea typeface="メイリオ" panose="020B0604030504040204" pitchFamily="50" charset="-128"/>
                  </a:rPr>
                  <a:t>）文献・一次資料分析において得られた</a:t>
                </a: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dirty="0">
                    <a:solidFill>
                      <a:srgbClr val="FF0000"/>
                    </a:solidFill>
                    <a:latin typeface="メイリオ" panose="020B0604030504040204" pitchFamily="50" charset="-128"/>
                    <a:ea typeface="メイリオ" panose="020B0604030504040204" pitchFamily="50" charset="-128"/>
                  </a:rPr>
                  <a:t>各自の主題＝切り口</a:t>
                </a: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dirty="0">
                    <a:solidFill>
                      <a:srgbClr val="FF0000"/>
                    </a:solidFill>
                    <a:latin typeface="メイリオ" panose="020B0604030504040204" pitchFamily="50" charset="-128"/>
                    <a:ea typeface="メイリオ" panose="020B0604030504040204" pitchFamily="50" charset="-128"/>
                  </a:rPr>
                  <a:t>に関連する</a:t>
                </a: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dirty="0">
                    <a:solidFill>
                      <a:srgbClr val="FF0000"/>
                    </a:solidFill>
                    <a:latin typeface="メイリオ" panose="020B0604030504040204" pitchFamily="50" charset="-128"/>
                    <a:ea typeface="メイリオ" panose="020B0604030504040204" pitchFamily="50" charset="-128"/>
                  </a:rPr>
                  <a:t>画像やデータなど</a:t>
                </a: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dirty="0">
                    <a:solidFill>
                      <a:srgbClr val="FF0000"/>
                    </a:solidFill>
                    <a:latin typeface="メイリオ" panose="020B0604030504040204" pitchFamily="50" charset="-128"/>
                    <a:ea typeface="メイリオ" panose="020B0604030504040204" pitchFamily="50" charset="-128"/>
                  </a:rPr>
                  <a:t>を貼り付ける</a:t>
                </a:r>
                <a:endParaRPr lang="en-US" altLang="ja-JP" dirty="0">
                  <a:solidFill>
                    <a:srgbClr val="FF0000"/>
                  </a:solidFill>
                  <a:latin typeface="メイリオ" panose="020B0604030504040204" pitchFamily="50" charset="-128"/>
                  <a:ea typeface="メイリオ" panose="020B0604030504040204" pitchFamily="50" charset="-128"/>
                </a:endParaRPr>
              </a:p>
              <a:p>
                <a:pPr algn="ctr"/>
                <a:endParaRPr lang="en-US" altLang="ja-JP" dirty="0">
                  <a:solidFill>
                    <a:srgbClr val="FF0000"/>
                  </a:solidFill>
                  <a:latin typeface="メイリオ" panose="020B0604030504040204" pitchFamily="50" charset="-128"/>
                  <a:ea typeface="メイリオ" panose="020B0604030504040204" pitchFamily="50" charset="-128"/>
                </a:endParaRPr>
              </a:p>
              <a:p>
                <a:pPr algn="ctr"/>
                <a:r>
                  <a:rPr lang="ja-JP" altLang="en-US" sz="1600" dirty="0">
                    <a:solidFill>
                      <a:srgbClr val="00B050"/>
                    </a:solidFill>
                    <a:latin typeface="メイリオ" panose="020B0604030504040204" pitchFamily="50" charset="-128"/>
                    <a:ea typeface="メイリオ" panose="020B0604030504040204" pitchFamily="50" charset="-128"/>
                  </a:rPr>
                  <a:t>写真は、構図の水平・垂直</a:t>
                </a:r>
                <a:endParaRPr lang="en-US" altLang="ja-JP" sz="1600" dirty="0">
                  <a:solidFill>
                    <a:srgbClr val="00B050"/>
                  </a:solidFill>
                  <a:latin typeface="メイリオ" panose="020B0604030504040204" pitchFamily="50" charset="-128"/>
                  <a:ea typeface="メイリオ" panose="020B0604030504040204" pitchFamily="50" charset="-128"/>
                </a:endParaRPr>
              </a:p>
              <a:p>
                <a:pPr algn="ctr"/>
                <a:r>
                  <a:rPr lang="ja-JP" altLang="en-US" sz="1600" dirty="0">
                    <a:solidFill>
                      <a:srgbClr val="00B050"/>
                    </a:solidFill>
                    <a:latin typeface="メイリオ" panose="020B0604030504040204" pitchFamily="50" charset="-128"/>
                    <a:ea typeface="メイリオ" panose="020B0604030504040204" pitchFamily="50" charset="-128"/>
                  </a:rPr>
                  <a:t>を意識する</a:t>
                </a:r>
              </a:p>
            </p:txBody>
          </p:sp>
          <p:sp>
            <p:nvSpPr>
              <p:cNvPr id="8" name="正方形/長方形 7"/>
              <p:cNvSpPr/>
              <p:nvPr/>
            </p:nvSpPr>
            <p:spPr>
              <a:xfrm>
                <a:off x="4337999" y="1244219"/>
                <a:ext cx="2755443" cy="2060756"/>
              </a:xfrm>
              <a:prstGeom prst="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solidFill>
                      <a:srgbClr val="FF0000"/>
                    </a:solidFill>
                    <a:latin typeface="メイリオ" panose="020B0604030504040204" pitchFamily="50" charset="-128"/>
                    <a:ea typeface="メイリオ" panose="020B0604030504040204" pitchFamily="50" charset="-128"/>
                  </a:rPr>
                  <a:t>Image</a:t>
                </a:r>
              </a:p>
              <a:p>
                <a:pPr algn="ct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FF0000"/>
                    </a:solidFill>
                    <a:latin typeface="メイリオ" panose="020B0604030504040204" pitchFamily="50" charset="-128"/>
                    <a:ea typeface="メイリオ" panose="020B0604030504040204" pitchFamily="50" charset="-128"/>
                  </a:rPr>
                  <a:t>（</a:t>
                </a:r>
                <a:r>
                  <a:rPr lang="en-US" altLang="ja-JP" sz="1100" dirty="0">
                    <a:solidFill>
                      <a:srgbClr val="FF0000"/>
                    </a:solidFill>
                    <a:latin typeface="メイリオ" panose="020B0604030504040204" pitchFamily="50" charset="-128"/>
                    <a:ea typeface="メイリオ" panose="020B0604030504040204" pitchFamily="50" charset="-128"/>
                  </a:rPr>
                  <a:t>D)</a:t>
                </a:r>
                <a:r>
                  <a:rPr lang="ja-JP" altLang="en-US" sz="1100" dirty="0">
                    <a:solidFill>
                      <a:srgbClr val="FF0000"/>
                    </a:solidFill>
                    <a:latin typeface="メイリオ" panose="020B0604030504040204" pitchFamily="50" charset="-128"/>
                    <a:ea typeface="メイリオ" panose="020B0604030504040204" pitchFamily="50" charset="-128"/>
                  </a:rPr>
                  <a:t>－（</a:t>
                </a:r>
                <a:r>
                  <a:rPr lang="en-US" altLang="ja-JP" sz="1100" dirty="0">
                    <a:solidFill>
                      <a:srgbClr val="FF0000"/>
                    </a:solidFill>
                    <a:latin typeface="メイリオ" panose="020B0604030504040204" pitchFamily="50" charset="-128"/>
                    <a:ea typeface="メイリオ" panose="020B0604030504040204" pitchFamily="50" charset="-128"/>
                  </a:rPr>
                  <a:t>2</a:t>
                </a:r>
                <a:r>
                  <a:rPr lang="ja-JP" altLang="en-US" sz="1100" dirty="0">
                    <a:solidFill>
                      <a:srgbClr val="FF0000"/>
                    </a:solidFill>
                    <a:latin typeface="メイリオ" panose="020B0604030504040204" pitchFamily="50" charset="-128"/>
                    <a:ea typeface="メイリオ" panose="020B0604030504040204" pitchFamily="50" charset="-128"/>
                  </a:rPr>
                  <a:t>）文献・一次資料分析</a:t>
                </a: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FF0000"/>
                    </a:solidFill>
                    <a:latin typeface="メイリオ" panose="020B0604030504040204" pitchFamily="50" charset="-128"/>
                    <a:ea typeface="メイリオ" panose="020B0604030504040204" pitchFamily="50" charset="-128"/>
                  </a:rPr>
                  <a:t>において得られた</a:t>
                </a: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FF0000"/>
                    </a:solidFill>
                    <a:latin typeface="メイリオ" panose="020B0604030504040204" pitchFamily="50" charset="-128"/>
                    <a:ea typeface="メイリオ" panose="020B0604030504040204" pitchFamily="50" charset="-128"/>
                  </a:rPr>
                  <a:t>各自の主題＝切り口に関連する</a:t>
                </a: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FF0000"/>
                    </a:solidFill>
                    <a:latin typeface="メイリオ" panose="020B0604030504040204" pitchFamily="50" charset="-128"/>
                    <a:ea typeface="メイリオ" panose="020B0604030504040204" pitchFamily="50" charset="-128"/>
                  </a:rPr>
                  <a:t>画像やデータなど</a:t>
                </a: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FF0000"/>
                    </a:solidFill>
                    <a:latin typeface="メイリオ" panose="020B0604030504040204" pitchFamily="50" charset="-128"/>
                    <a:ea typeface="メイリオ" panose="020B0604030504040204" pitchFamily="50" charset="-128"/>
                  </a:rPr>
                  <a:t>を貼り付ける</a:t>
                </a:r>
                <a:endParaRPr lang="en-US" altLang="ja-JP" sz="1100" dirty="0">
                  <a:solidFill>
                    <a:srgbClr val="FF0000"/>
                  </a:solidFill>
                  <a:latin typeface="メイリオ" panose="020B0604030504040204" pitchFamily="50" charset="-128"/>
                  <a:ea typeface="メイリオ" panose="020B0604030504040204" pitchFamily="50" charset="-128"/>
                </a:endParaRPr>
              </a:p>
              <a:p>
                <a:pPr algn="ct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00B050"/>
                    </a:solidFill>
                    <a:latin typeface="メイリオ" panose="020B0604030504040204" pitchFamily="50" charset="-128"/>
                    <a:ea typeface="メイリオ" panose="020B0604030504040204" pitchFamily="50" charset="-128"/>
                  </a:rPr>
                  <a:t>写真は、構図の水平・垂直</a:t>
                </a:r>
                <a:endParaRPr lang="en-US" altLang="ja-JP" sz="1100" dirty="0">
                  <a:solidFill>
                    <a:srgbClr val="00B050"/>
                  </a:solidFill>
                  <a:latin typeface="メイリオ" panose="020B0604030504040204" pitchFamily="50" charset="-128"/>
                  <a:ea typeface="メイリオ" panose="020B0604030504040204" pitchFamily="50" charset="-128"/>
                </a:endParaRPr>
              </a:p>
              <a:p>
                <a:pPr algn="ctr"/>
                <a:r>
                  <a:rPr lang="ja-JP" altLang="en-US" sz="1100" dirty="0">
                    <a:solidFill>
                      <a:srgbClr val="00B050"/>
                    </a:solidFill>
                    <a:latin typeface="メイリオ" panose="020B0604030504040204" pitchFamily="50" charset="-128"/>
                    <a:ea typeface="メイリオ" panose="020B0604030504040204" pitchFamily="50" charset="-128"/>
                  </a:rPr>
                  <a:t>を意識する</a:t>
                </a:r>
                <a:endParaRPr lang="ja-JP" altLang="en-US" dirty="0">
                  <a:solidFill>
                    <a:srgbClr val="FF0000"/>
                  </a:solidFill>
                  <a:latin typeface="メイリオ" panose="020B0604030504040204" pitchFamily="50" charset="-128"/>
                  <a:ea typeface="メイリオ" panose="020B0604030504040204" pitchFamily="50" charset="-128"/>
                </a:endParaRPr>
              </a:p>
            </p:txBody>
          </p:sp>
        </p:grpSp>
        <p:sp>
          <p:nvSpPr>
            <p:cNvPr id="13" name="テキスト ボックス 12"/>
            <p:cNvSpPr txBox="1"/>
            <p:nvPr/>
          </p:nvSpPr>
          <p:spPr>
            <a:xfrm>
              <a:off x="502542" y="5458430"/>
              <a:ext cx="3421384" cy="326871"/>
            </a:xfrm>
            <a:prstGeom prst="rect">
              <a:avLst/>
            </a:prstGeom>
            <a:noFill/>
          </p:spPr>
          <p:txBody>
            <a:bodyPr wrap="square" rtlCol="0">
              <a:spAutoFit/>
            </a:bodyPr>
            <a:lstStyle/>
            <a:p>
              <a:pPr algn="ctr"/>
              <a:r>
                <a:rPr kumimoji="1" lang="ja-JP" altLang="en-US" sz="1400" dirty="0">
                  <a:solidFill>
                    <a:srgbClr val="FF0000"/>
                  </a:solidFill>
                  <a:latin typeface="メイリオ" panose="020B0604030504040204" pitchFamily="50" charset="-128"/>
                  <a:ea typeface="メイリオ" panose="020B0604030504040204" pitchFamily="50" charset="-128"/>
                </a:rPr>
                <a:t>ここにキャプションと出典を記入する</a:t>
              </a:r>
              <a:endParaRPr kumimoji="1" lang="en-US" altLang="ja-JP" sz="1400" dirty="0">
                <a:solidFill>
                  <a:srgbClr val="FF0000"/>
                </a:solidFill>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624092" y="2987080"/>
              <a:ext cx="4183259" cy="326871"/>
            </a:xfrm>
            <a:prstGeom prst="rect">
              <a:avLst/>
            </a:prstGeom>
            <a:noFill/>
          </p:spPr>
          <p:txBody>
            <a:bodyPr wrap="square" rtlCol="0">
              <a:spAutoFit/>
            </a:bodyPr>
            <a:lstStyle/>
            <a:p>
              <a:pPr algn="ctr"/>
              <a:r>
                <a:rPr kumimoji="1" lang="ja-JP" altLang="en-US" sz="1400" dirty="0">
                  <a:solidFill>
                    <a:srgbClr val="FF0000"/>
                  </a:solidFill>
                  <a:latin typeface="メイリオ" panose="020B0604030504040204" pitchFamily="50" charset="-128"/>
                  <a:ea typeface="メイリオ" panose="020B0604030504040204" pitchFamily="50" charset="-128"/>
                </a:rPr>
                <a:t>ここにキャプションと出典を記入する</a:t>
              </a:r>
              <a:endParaRPr kumimoji="1" lang="en-US" altLang="ja-JP" sz="1400" dirty="0">
                <a:solidFill>
                  <a:srgbClr val="FF0000"/>
                </a:solidFill>
                <a:latin typeface="メイリオ" panose="020B0604030504040204" pitchFamily="50" charset="-128"/>
                <a:ea typeface="メイリオ" panose="020B0604030504040204" pitchFamily="50" charset="-128"/>
              </a:endParaRPr>
            </a:p>
          </p:txBody>
        </p:sp>
      </p:grpSp>
      <p:sp>
        <p:nvSpPr>
          <p:cNvPr id="23" name="正方形/長方形 22"/>
          <p:cNvSpPr/>
          <p:nvPr/>
        </p:nvSpPr>
        <p:spPr>
          <a:xfrm>
            <a:off x="5022893" y="3212976"/>
            <a:ext cx="2594486" cy="1940379"/>
          </a:xfrm>
          <a:prstGeom prst="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solidFill>
                  <a:srgbClr val="FF0000"/>
                </a:solidFill>
                <a:latin typeface="メイリオ" panose="020B0604030504040204" pitchFamily="50" charset="-128"/>
                <a:ea typeface="メイリオ" panose="020B0604030504040204" pitchFamily="50" charset="-128"/>
              </a:rPr>
              <a:t>Image</a:t>
            </a:r>
          </a:p>
          <a:p>
            <a:pPr algn="ct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FF0000"/>
                </a:solidFill>
                <a:latin typeface="メイリオ" panose="020B0604030504040204" pitchFamily="50" charset="-128"/>
                <a:ea typeface="メイリオ" panose="020B0604030504040204" pitchFamily="50" charset="-128"/>
              </a:rPr>
              <a:t>（</a:t>
            </a:r>
            <a:r>
              <a:rPr lang="en-US" altLang="ja-JP" sz="1100" dirty="0">
                <a:solidFill>
                  <a:srgbClr val="FF0000"/>
                </a:solidFill>
                <a:latin typeface="メイリオ" panose="020B0604030504040204" pitchFamily="50" charset="-128"/>
                <a:ea typeface="メイリオ" panose="020B0604030504040204" pitchFamily="50" charset="-128"/>
              </a:rPr>
              <a:t>D)</a:t>
            </a:r>
            <a:r>
              <a:rPr lang="ja-JP" altLang="en-US" sz="1100" dirty="0">
                <a:solidFill>
                  <a:srgbClr val="FF0000"/>
                </a:solidFill>
                <a:latin typeface="メイリオ" panose="020B0604030504040204" pitchFamily="50" charset="-128"/>
                <a:ea typeface="メイリオ" panose="020B0604030504040204" pitchFamily="50" charset="-128"/>
              </a:rPr>
              <a:t>－（</a:t>
            </a:r>
            <a:r>
              <a:rPr lang="en-US" altLang="ja-JP" sz="1100" dirty="0">
                <a:solidFill>
                  <a:srgbClr val="FF0000"/>
                </a:solidFill>
                <a:latin typeface="メイリオ" panose="020B0604030504040204" pitchFamily="50" charset="-128"/>
                <a:ea typeface="メイリオ" panose="020B0604030504040204" pitchFamily="50" charset="-128"/>
              </a:rPr>
              <a:t>2</a:t>
            </a:r>
            <a:r>
              <a:rPr lang="ja-JP" altLang="en-US" sz="1100" dirty="0">
                <a:solidFill>
                  <a:srgbClr val="FF0000"/>
                </a:solidFill>
                <a:latin typeface="メイリオ" panose="020B0604030504040204" pitchFamily="50" charset="-128"/>
                <a:ea typeface="メイリオ" panose="020B0604030504040204" pitchFamily="50" charset="-128"/>
              </a:rPr>
              <a:t>）文献・一次資料分析</a:t>
            </a: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FF0000"/>
                </a:solidFill>
                <a:latin typeface="メイリオ" panose="020B0604030504040204" pitchFamily="50" charset="-128"/>
                <a:ea typeface="メイリオ" panose="020B0604030504040204" pitchFamily="50" charset="-128"/>
              </a:rPr>
              <a:t>において得られた</a:t>
            </a: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FF0000"/>
                </a:solidFill>
                <a:latin typeface="メイリオ" panose="020B0604030504040204" pitchFamily="50" charset="-128"/>
                <a:ea typeface="メイリオ" panose="020B0604030504040204" pitchFamily="50" charset="-128"/>
              </a:rPr>
              <a:t>各自の主題＝切り口に関連する</a:t>
            </a: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FF0000"/>
                </a:solidFill>
                <a:latin typeface="メイリオ" panose="020B0604030504040204" pitchFamily="50" charset="-128"/>
                <a:ea typeface="メイリオ" panose="020B0604030504040204" pitchFamily="50" charset="-128"/>
              </a:rPr>
              <a:t>画像やデータなど</a:t>
            </a: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FF0000"/>
                </a:solidFill>
                <a:latin typeface="メイリオ" panose="020B0604030504040204" pitchFamily="50" charset="-128"/>
                <a:ea typeface="メイリオ" panose="020B0604030504040204" pitchFamily="50" charset="-128"/>
              </a:rPr>
              <a:t>を貼り付ける</a:t>
            </a:r>
            <a:endParaRPr lang="en-US" altLang="ja-JP" sz="1100" dirty="0">
              <a:solidFill>
                <a:srgbClr val="FF0000"/>
              </a:solidFill>
              <a:latin typeface="メイリオ" panose="020B0604030504040204" pitchFamily="50" charset="-128"/>
              <a:ea typeface="メイリオ" panose="020B0604030504040204" pitchFamily="50" charset="-128"/>
            </a:endParaRPr>
          </a:p>
          <a:p>
            <a:pPr algn="ctr"/>
            <a:endParaRPr lang="en-US" altLang="ja-JP" sz="1100" dirty="0">
              <a:solidFill>
                <a:srgbClr val="FF0000"/>
              </a:solidFill>
              <a:latin typeface="メイリオ" panose="020B0604030504040204" pitchFamily="50" charset="-128"/>
              <a:ea typeface="メイリオ" panose="020B0604030504040204" pitchFamily="50" charset="-128"/>
            </a:endParaRPr>
          </a:p>
          <a:p>
            <a:pPr algn="ctr"/>
            <a:r>
              <a:rPr lang="ja-JP" altLang="en-US" sz="1100" dirty="0">
                <a:solidFill>
                  <a:srgbClr val="00B050"/>
                </a:solidFill>
                <a:latin typeface="メイリオ" panose="020B0604030504040204" pitchFamily="50" charset="-128"/>
                <a:ea typeface="メイリオ" panose="020B0604030504040204" pitchFamily="50" charset="-128"/>
              </a:rPr>
              <a:t>写真は、構図の水平・垂直</a:t>
            </a:r>
            <a:endParaRPr lang="en-US" altLang="ja-JP" sz="1100" dirty="0">
              <a:solidFill>
                <a:srgbClr val="00B050"/>
              </a:solidFill>
              <a:latin typeface="メイリオ" panose="020B0604030504040204" pitchFamily="50" charset="-128"/>
              <a:ea typeface="メイリオ" panose="020B0604030504040204" pitchFamily="50" charset="-128"/>
            </a:endParaRPr>
          </a:p>
          <a:p>
            <a:pPr algn="ctr"/>
            <a:r>
              <a:rPr lang="ja-JP" altLang="en-US" sz="1100" dirty="0">
                <a:solidFill>
                  <a:srgbClr val="00B050"/>
                </a:solidFill>
                <a:latin typeface="メイリオ" panose="020B0604030504040204" pitchFamily="50" charset="-128"/>
                <a:ea typeface="メイリオ" panose="020B0604030504040204" pitchFamily="50" charset="-128"/>
              </a:rPr>
              <a:t>を意識する</a:t>
            </a:r>
            <a:endParaRPr lang="ja-JP" altLang="en-US" dirty="0">
              <a:solidFill>
                <a:srgbClr val="FF0000"/>
              </a:solidFill>
              <a:latin typeface="メイリオ" panose="020B0604030504040204" pitchFamily="50" charset="-128"/>
              <a:ea typeface="メイリオ" panose="020B0604030504040204" pitchFamily="50" charset="-128"/>
            </a:endParaRPr>
          </a:p>
        </p:txBody>
      </p:sp>
      <p:sp>
        <p:nvSpPr>
          <p:cNvPr id="31" name="左右矢印 30"/>
          <p:cNvSpPr/>
          <p:nvPr/>
        </p:nvSpPr>
        <p:spPr>
          <a:xfrm>
            <a:off x="7649932" y="1745155"/>
            <a:ext cx="1468055" cy="182162"/>
          </a:xfrm>
          <a:prstGeom prst="lef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4377518" y="5155426"/>
            <a:ext cx="3938898" cy="307777"/>
          </a:xfrm>
          <a:prstGeom prst="rect">
            <a:avLst/>
          </a:prstGeom>
          <a:noFill/>
        </p:spPr>
        <p:txBody>
          <a:bodyPr wrap="square" rtlCol="0">
            <a:spAutoFit/>
          </a:bodyPr>
          <a:lstStyle/>
          <a:p>
            <a:pPr algn="ctr"/>
            <a:r>
              <a:rPr kumimoji="1" lang="ja-JP" altLang="en-US" sz="1400" dirty="0">
                <a:solidFill>
                  <a:srgbClr val="FF0000"/>
                </a:solidFill>
                <a:latin typeface="メイリオ" panose="020B0604030504040204" pitchFamily="50" charset="-128"/>
                <a:ea typeface="メイリオ" panose="020B0604030504040204" pitchFamily="50" charset="-128"/>
              </a:rPr>
              <a:t>ここにキャプションと出典を記入する</a:t>
            </a:r>
            <a:endParaRPr kumimoji="1" lang="en-US" altLang="ja-JP" sz="1400" dirty="0">
              <a:solidFill>
                <a:srgbClr val="FF0000"/>
              </a:solidFill>
              <a:latin typeface="メイリオ" panose="020B0604030504040204" pitchFamily="50" charset="-128"/>
              <a:ea typeface="メイリオ" panose="020B0604030504040204" pitchFamily="50" charset="-128"/>
            </a:endParaRPr>
          </a:p>
        </p:txBody>
      </p:sp>
      <p:cxnSp>
        <p:nvCxnSpPr>
          <p:cNvPr id="34" name="直線コネクタ 33"/>
          <p:cNvCxnSpPr/>
          <p:nvPr/>
        </p:nvCxnSpPr>
        <p:spPr>
          <a:xfrm>
            <a:off x="0" y="5179655"/>
            <a:ext cx="9144000" cy="0"/>
          </a:xfrm>
          <a:prstGeom prst="line">
            <a:avLst/>
          </a:prstGeom>
          <a:ln w="15875">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1468055" y="181787"/>
            <a:ext cx="0" cy="5263437"/>
          </a:xfrm>
          <a:prstGeom prst="line">
            <a:avLst/>
          </a:prstGeom>
          <a:ln w="15875">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7642923" y="181787"/>
            <a:ext cx="0" cy="5263437"/>
          </a:xfrm>
          <a:prstGeom prst="line">
            <a:avLst/>
          </a:prstGeom>
          <a:ln w="158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132242" y="2517605"/>
            <a:ext cx="1107996" cy="1938992"/>
          </a:xfrm>
          <a:prstGeom prst="rect">
            <a:avLst/>
          </a:prstGeom>
          <a:noFill/>
        </p:spPr>
        <p:txBody>
          <a:bodyPr vert="eaVert" wrap="none" rtlCol="0">
            <a:spAutoFit/>
          </a:bodyPr>
          <a:lstStyle/>
          <a:p>
            <a:r>
              <a:rPr kumimoji="1" lang="ja-JP" altLang="en-US" sz="1200" dirty="0">
                <a:solidFill>
                  <a:srgbClr val="00B0F0"/>
                </a:solidFill>
                <a:latin typeface="メイリオ" panose="020B0604030504040204" pitchFamily="50" charset="-128"/>
                <a:ea typeface="メイリオ" panose="020B0604030504040204" pitchFamily="50" charset="-128"/>
              </a:rPr>
              <a:t>これらの例を参照して、</a:t>
            </a:r>
            <a:endParaRPr kumimoji="1" lang="en-US" altLang="ja-JP" sz="1200" dirty="0">
              <a:solidFill>
                <a:srgbClr val="00B0F0"/>
              </a:solidFill>
              <a:latin typeface="メイリオ" panose="020B0604030504040204" pitchFamily="50" charset="-128"/>
              <a:ea typeface="メイリオ" panose="020B0604030504040204" pitchFamily="50" charset="-128"/>
            </a:endParaRPr>
          </a:p>
          <a:p>
            <a:r>
              <a:rPr kumimoji="1" lang="ja-JP" altLang="en-US" sz="1200" dirty="0">
                <a:solidFill>
                  <a:srgbClr val="00B0F0"/>
                </a:solidFill>
                <a:latin typeface="メイリオ" panose="020B0604030504040204" pitchFamily="50" charset="-128"/>
                <a:ea typeface="メイリオ" panose="020B0604030504040204" pitchFamily="50" charset="-128"/>
              </a:rPr>
              <a:t>画像、データ、表など</a:t>
            </a:r>
            <a:endParaRPr kumimoji="1" lang="en-US" altLang="ja-JP" sz="1200" dirty="0">
              <a:solidFill>
                <a:srgbClr val="00B0F0"/>
              </a:solidFill>
              <a:latin typeface="メイリオ" panose="020B0604030504040204" pitchFamily="50" charset="-128"/>
              <a:ea typeface="メイリオ" panose="020B0604030504040204" pitchFamily="50" charset="-128"/>
            </a:endParaRPr>
          </a:p>
          <a:p>
            <a:r>
              <a:rPr kumimoji="1" lang="ja-JP" altLang="en-US" sz="1200" dirty="0">
                <a:solidFill>
                  <a:srgbClr val="00B0F0"/>
                </a:solidFill>
                <a:latin typeface="メイリオ" panose="020B0604030504040204" pitchFamily="50" charset="-128"/>
                <a:ea typeface="メイリオ" panose="020B0604030504040204" pitchFamily="50" charset="-128"/>
              </a:rPr>
              <a:t>適宜レイアウトする。</a:t>
            </a:r>
            <a:endParaRPr kumimoji="1" lang="en-US" altLang="ja-JP" sz="1200" dirty="0">
              <a:solidFill>
                <a:srgbClr val="00B0F0"/>
              </a:solidFill>
              <a:latin typeface="メイリオ" panose="020B0604030504040204" pitchFamily="50" charset="-128"/>
              <a:ea typeface="メイリオ" panose="020B0604030504040204" pitchFamily="50" charset="-128"/>
            </a:endParaRPr>
          </a:p>
          <a:p>
            <a:r>
              <a:rPr kumimoji="1" lang="ja-JP" altLang="en-US" sz="1200" dirty="0">
                <a:solidFill>
                  <a:srgbClr val="00B0F0"/>
                </a:solidFill>
                <a:latin typeface="メイリオ" panose="020B0604030504040204" pitchFamily="50" charset="-128"/>
                <a:ea typeface="メイリオ" panose="020B0604030504040204" pitchFamily="50" charset="-128"/>
              </a:rPr>
              <a:t>必要に応じ、複数ページに</a:t>
            </a:r>
            <a:endParaRPr kumimoji="1" lang="en-US" altLang="ja-JP" sz="1200" dirty="0">
              <a:solidFill>
                <a:srgbClr val="00B0F0"/>
              </a:solidFill>
              <a:latin typeface="メイリオ" panose="020B0604030504040204" pitchFamily="50" charset="-128"/>
              <a:ea typeface="メイリオ" panose="020B0604030504040204" pitchFamily="50" charset="-128"/>
            </a:endParaRPr>
          </a:p>
          <a:p>
            <a:r>
              <a:rPr kumimoji="1" lang="ja-JP" altLang="en-US" sz="1200" dirty="0">
                <a:solidFill>
                  <a:srgbClr val="00B0F0"/>
                </a:solidFill>
                <a:latin typeface="メイリオ" panose="020B0604030504040204" pitchFamily="50" charset="-128"/>
                <a:ea typeface="メイリオ" panose="020B0604030504040204" pitchFamily="50" charset="-128"/>
              </a:rPr>
              <a:t>わたって同様に作成する．</a:t>
            </a:r>
          </a:p>
        </p:txBody>
      </p:sp>
    </p:spTree>
    <p:extLst>
      <p:ext uri="{BB962C8B-B14F-4D97-AF65-F5344CB8AC3E}">
        <p14:creationId xmlns:p14="http://schemas.microsoft.com/office/powerpoint/2010/main" val="5851656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873</TotalTime>
  <Words>4810</Words>
  <Application>Microsoft Office PowerPoint</Application>
  <PresentationFormat>画面に合わせる (4:3)</PresentationFormat>
  <Paragraphs>430</Paragraphs>
  <Slides>15</Slides>
  <Notes>15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15</vt:i4>
      </vt:variant>
    </vt:vector>
  </HeadingPairs>
  <TitlesOfParts>
    <vt:vector size="20" baseType="lpstr">
      <vt:lpstr>メイリオ</vt:lpstr>
      <vt:lpstr>小塚ゴシック Pro EL</vt:lpstr>
      <vt:lpstr>Arial</vt:lpstr>
      <vt:lpstr>Calibri</vt:lpstr>
      <vt:lpstr>Office テーマ</vt:lpstr>
      <vt:lpstr>ここに 各自の「主題＝切り口」を最も象徴的に表す 写真を一枚大きく貼り付けて 表紙の背景とすること </vt:lpstr>
      <vt:lpstr>目次  (A) テーマ                                                     ・・・p.3 (B) 主題=切り口                                             ・・・p.4 (C) 問い                                                        ・・・p.5 (D)フィールドワーク内容     (D)-(1) 敷地調査結果　　                             ・・・pp.6-●●     (D)-(2) 文献・一次資料分析                          ・・・pp. ●● -■■     (D)-(3) 既往研究・既往作品との比較 ＜その1＞・・・pp. ■■ -◆◆     (D)-(3) 既往研究・既往作品との比較＜その2＞・・・pp. ◆◆ -▲▲  (E) 問いに対する回答　　　　　　　　         　　・・・p. （=▲▲＋1になる） (F) 参考文献　　　　　　　　　　　　               ・・・p. （=▲▲＋2 になる）   ●●、■■、▲▲の部分に各自の該当するページ数を記入すること １ページのみの時は、p.xxとなり、複数ページにわたるときは、pp. xx-yy　と表記する </vt:lpstr>
      <vt:lpstr>（A）テーマ</vt:lpstr>
      <vt:lpstr>（B）主題＝切り口 「ここに各自が着目した主題＝切り口を書く  → 「①における②」と書けばよい」</vt:lpstr>
      <vt:lpstr>（C）問い 「・・ここに問いを入れる・・？」</vt:lpstr>
      <vt:lpstr>（D）フィールドワーク内容－（１）敷地調査結果</vt:lpstr>
      <vt:lpstr>（D）フィールドワーク内容－（１）敷地調査結果</vt:lpstr>
      <vt:lpstr>（D）フィールドワーク内容－（２）文献・一次資料分析</vt:lpstr>
      <vt:lpstr>（D）フィールドワーク内容－（２）文献・一次資料分析結果</vt:lpstr>
      <vt:lpstr>（D）フィールドワーク内容－（３）既往研究・既往作品との比較 </vt:lpstr>
      <vt:lpstr>（D）フィールドワーク内容－（３）既往研究・既往作品との比較 </vt:lpstr>
      <vt:lpstr>（D）フィールドワーク内容－ （３）既往研究・既往作品との比較＜その１＞の結果 「①場所・着目箇所、ここに主題＝切り口①を入れる」に関する 「ここに各自の主題＝切り口②とは別の異なる機能・役割・着目点を入れる」との比較 </vt:lpstr>
      <vt:lpstr>（D）フィールドワーク内容－ （３）既往研究・既往作品との比較＜その２＞の結果 「ここに各自の選んだ主題＝切り口①とは別の異なる場所・着目箇所を入れる」に関する 「ここに各自の選んだ主題＝切り口②機能・役割・着目点を入れる」との比較 </vt:lpstr>
      <vt:lpstr>（E）問いに対する回答</vt:lpstr>
      <vt:lpstr>(F) 参考文献　　　　　　　　　　　　</vt:lpstr>
    </vt:vector>
  </TitlesOfParts>
  <Company>AEDD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ターミナル・シティー における ゲート・ショップ 計画   企画提案</dc:title>
  <dc:creator>osu</dc:creator>
  <cp:lastModifiedBy>Yutaka MATSUMOTO</cp:lastModifiedBy>
  <cp:revision>98</cp:revision>
  <dcterms:created xsi:type="dcterms:W3CDTF">2011-06-22T00:26:08Z</dcterms:created>
  <dcterms:modified xsi:type="dcterms:W3CDTF">2023-10-05T03:24:22Z</dcterms:modified>
</cp:coreProperties>
</file>